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744" r:id="rId2"/>
  </p:sldMasterIdLst>
  <p:notesMasterIdLst>
    <p:notesMasterId r:id="rId13"/>
  </p:notesMasterIdLst>
  <p:handoutMasterIdLst>
    <p:handoutMasterId r:id="rId14"/>
  </p:handoutMasterIdLst>
  <p:sldIdLst>
    <p:sldId id="641" r:id="rId3"/>
    <p:sldId id="579" r:id="rId4"/>
    <p:sldId id="644" r:id="rId5"/>
    <p:sldId id="645" r:id="rId6"/>
    <p:sldId id="658" r:id="rId7"/>
    <p:sldId id="647" r:id="rId8"/>
    <p:sldId id="648" r:id="rId9"/>
    <p:sldId id="650" r:id="rId10"/>
    <p:sldId id="651" r:id="rId11"/>
    <p:sldId id="657" r:id="rId12"/>
  </p:sldIdLst>
  <p:sldSz cx="9144000" cy="6858000" type="screen4x3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0F459A1-9FF8-4D40-914F-9771F92CD9E7}">
          <p14:sldIdLst>
            <p14:sldId id="641"/>
            <p14:sldId id="579"/>
            <p14:sldId id="644"/>
            <p14:sldId id="645"/>
            <p14:sldId id="658"/>
            <p14:sldId id="647"/>
            <p14:sldId id="648"/>
            <p14:sldId id="650"/>
            <p14:sldId id="651"/>
            <p14:sldId id="6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9"/>
    <a:srgbClr val="00CC99"/>
    <a:srgbClr val="8E001C"/>
    <a:srgbClr val="339966"/>
    <a:srgbClr val="1237EE"/>
    <a:srgbClr val="FF3300"/>
    <a:srgbClr val="0066FF"/>
    <a:srgbClr val="FF9999"/>
    <a:srgbClr val="00FF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8413" autoAdjust="0"/>
  </p:normalViewPr>
  <p:slideViewPr>
    <p:cSldViewPr>
      <p:cViewPr varScale="1">
        <p:scale>
          <a:sx n="82" d="100"/>
          <a:sy n="82" d="100"/>
        </p:scale>
        <p:origin x="146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it-IT" sz="1100"/>
              <a:t>MMG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944274326820257E-2"/>
          <c:y val="0.14860097323600974"/>
          <c:w val="0.88076354460322093"/>
          <c:h val="0.608719370845067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'Tab.4.1-4.2-Graf.4.1-2(MMG-PLS)'!$A$30:$B$44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XIII</c:v>
                  </c:pt>
                  <c:pt idx="13">
                    <c:v>XIV</c:v>
                  </c:pt>
                  <c:pt idx="14">
                    <c:v>XV</c:v>
                  </c:pt>
                </c:lvl>
                <c:lvl>
                  <c:pt idx="0">
                    <c:v>Roma 1</c:v>
                  </c:pt>
                  <c:pt idx="3">
                    <c:v>Roma 2</c:v>
                  </c:pt>
                  <c:pt idx="9">
                    <c:v>Roma 3</c:v>
                  </c:pt>
                  <c:pt idx="12">
                    <c:v>Roma 1</c:v>
                  </c:pt>
                </c:lvl>
              </c:multiLvlStrCache>
            </c:multiLvlStrRef>
          </c:cat>
          <c:val>
            <c:numRef>
              <c:f>'Tab.4.1-4.2-Graf.4.1-2(MMG-PLS)'!$F$30:$F$44</c:f>
              <c:numCache>
                <c:formatCode>#,##0</c:formatCode>
                <c:ptCount val="15"/>
                <c:pt idx="0">
                  <c:v>878.88596491228066</c:v>
                </c:pt>
                <c:pt idx="1">
                  <c:v>937.78343949044586</c:v>
                </c:pt>
                <c:pt idx="2">
                  <c:v>1151.3717948717949</c:v>
                </c:pt>
                <c:pt idx="3">
                  <c:v>1257.4918032786886</c:v>
                </c:pt>
                <c:pt idx="4">
                  <c:v>1055.9975124378109</c:v>
                </c:pt>
                <c:pt idx="5">
                  <c:v>1727.1219512195121</c:v>
                </c:pt>
                <c:pt idx="6">
                  <c:v>1115.5348360655737</c:v>
                </c:pt>
                <c:pt idx="7">
                  <c:v>1106.9903846153845</c:v>
                </c:pt>
                <c:pt idx="8">
                  <c:v>1335.1041666666667</c:v>
                </c:pt>
                <c:pt idx="9">
                  <c:v>1443.1330935251799</c:v>
                </c:pt>
                <c:pt idx="10">
                  <c:v>1338.8217821782177</c:v>
                </c:pt>
                <c:pt idx="11">
                  <c:v>1231.7970297029703</c:v>
                </c:pt>
                <c:pt idx="12">
                  <c:v>1165.28</c:v>
                </c:pt>
                <c:pt idx="13">
                  <c:v>1256.093984962406</c:v>
                </c:pt>
                <c:pt idx="14">
                  <c:v>1546.5879120879122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3-42F3-859F-0A512FFCF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944512"/>
        <c:axId val="182946048"/>
      </c:barChart>
      <c:catAx>
        <c:axId val="18294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82946048"/>
        <c:crosses val="autoZero"/>
        <c:auto val="1"/>
        <c:lblAlgn val="ctr"/>
        <c:lblOffset val="100"/>
        <c:noMultiLvlLbl val="0"/>
      </c:catAx>
      <c:valAx>
        <c:axId val="18294604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8294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it-IT" sz="1100"/>
              <a:t>PLS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944274326820257E-2"/>
          <c:y val="0.15019230769230768"/>
          <c:w val="0.88076354460322093"/>
          <c:h val="0.594060670300827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'Tab.4.1-4.2-Graf.4.1-2(MMG-PLS)'!$A$30:$B$44</c:f>
              <c:multiLvlStrCache>
                <c:ptCount val="1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XIII</c:v>
                  </c:pt>
                  <c:pt idx="13">
                    <c:v>XIV</c:v>
                  </c:pt>
                  <c:pt idx="14">
                    <c:v>XV</c:v>
                  </c:pt>
                </c:lvl>
                <c:lvl>
                  <c:pt idx="0">
                    <c:v>Roma 1</c:v>
                  </c:pt>
                  <c:pt idx="3">
                    <c:v>Roma 2</c:v>
                  </c:pt>
                  <c:pt idx="9">
                    <c:v>Roma 3</c:v>
                  </c:pt>
                  <c:pt idx="12">
                    <c:v>Roma 1</c:v>
                  </c:pt>
                </c:lvl>
              </c:multiLvlStrCache>
            </c:multiLvlStrRef>
          </c:cat>
          <c:val>
            <c:numRef>
              <c:f>'Tab.4.1-4.2-Graf.4.1-2(MMG-PLS)'!$J$30:$J$44</c:f>
              <c:numCache>
                <c:formatCode>#,##0</c:formatCode>
                <c:ptCount val="15"/>
                <c:pt idx="0">
                  <c:v>963.21875</c:v>
                </c:pt>
                <c:pt idx="1">
                  <c:v>1303.9642857142858</c:v>
                </c:pt>
                <c:pt idx="2">
                  <c:v>1088.5227272727273</c:v>
                </c:pt>
                <c:pt idx="3">
                  <c:v>763.8</c:v>
                </c:pt>
                <c:pt idx="4">
                  <c:v>871.09677419354841</c:v>
                </c:pt>
                <c:pt idx="5">
                  <c:v>1266.4464285714287</c:v>
                </c:pt>
                <c:pt idx="6">
                  <c:v>720.79787234042556</c:v>
                </c:pt>
                <c:pt idx="7">
                  <c:v>927.06666666666672</c:v>
                </c:pt>
                <c:pt idx="8">
                  <c:v>937.25</c:v>
                </c:pt>
                <c:pt idx="9">
                  <c:v>983.63793103448279</c:v>
                </c:pt>
                <c:pt idx="10">
                  <c:v>998.72222222222217</c:v>
                </c:pt>
                <c:pt idx="11">
                  <c:v>906.58823529411768</c:v>
                </c:pt>
                <c:pt idx="12">
                  <c:v>772.89473684210532</c:v>
                </c:pt>
                <c:pt idx="13">
                  <c:v>1091.6428571428571</c:v>
                </c:pt>
                <c:pt idx="14">
                  <c:v>848.4545454545455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E-43F7-A74E-F6EEE13C1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848896"/>
        <c:axId val="182850688"/>
      </c:barChart>
      <c:catAx>
        <c:axId val="18284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82850688"/>
        <c:crosses val="autoZero"/>
        <c:auto val="1"/>
        <c:lblAlgn val="ctr"/>
        <c:lblOffset val="100"/>
        <c:noMultiLvlLbl val="0"/>
      </c:catAx>
      <c:valAx>
        <c:axId val="18285068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182848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9978215527488"/>
          <c:y val="3.0302445301049481E-2"/>
          <c:w val="0.82691531536132856"/>
          <c:h val="0.900686067317413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PS!$H$17:$H$27</c:f>
              <c:strCache>
                <c:ptCount val="11"/>
                <c:pt idx="0">
                  <c:v>I</c:v>
                </c:pt>
                <c:pt idx="1">
                  <c:v>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IX</c:v>
                </c:pt>
                <c:pt idx="6">
                  <c:v>X</c:v>
                </c:pt>
                <c:pt idx="7">
                  <c:v>XII</c:v>
                </c:pt>
                <c:pt idx="8">
                  <c:v>XIII</c:v>
                </c:pt>
                <c:pt idx="9">
                  <c:v>XIV</c:v>
                </c:pt>
                <c:pt idx="10">
                  <c:v>XV</c:v>
                </c:pt>
              </c:strCache>
            </c:strRef>
          </c:cat>
          <c:val>
            <c:numRef>
              <c:f>PS!$K$17:$K$27</c:f>
              <c:numCache>
                <c:formatCode>#,##0</c:formatCode>
                <c:ptCount val="11"/>
                <c:pt idx="0">
                  <c:v>38130.6</c:v>
                </c:pt>
                <c:pt idx="1">
                  <c:v>18118.2</c:v>
                </c:pt>
                <c:pt idx="2">
                  <c:v>43594</c:v>
                </c:pt>
                <c:pt idx="3">
                  <c:v>20877</c:v>
                </c:pt>
                <c:pt idx="4">
                  <c:v>35040.666666666664</c:v>
                </c:pt>
                <c:pt idx="5">
                  <c:v>24818.666666666668</c:v>
                </c:pt>
                <c:pt idx="6">
                  <c:v>40271</c:v>
                </c:pt>
                <c:pt idx="7">
                  <c:v>17119</c:v>
                </c:pt>
                <c:pt idx="8">
                  <c:v>17550.5</c:v>
                </c:pt>
                <c:pt idx="9">
                  <c:v>34809.666666666664</c:v>
                </c:pt>
                <c:pt idx="10">
                  <c:v>36015.5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E-4020-A4B6-5A6308591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2825216"/>
        <c:axId val="164078720"/>
      </c:barChart>
      <c:catAx>
        <c:axId val="1528252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64078720"/>
        <c:crosses val="autoZero"/>
        <c:auto val="1"/>
        <c:lblAlgn val="ctr"/>
        <c:lblOffset val="100"/>
        <c:noMultiLvlLbl val="0"/>
      </c:catAx>
      <c:valAx>
        <c:axId val="16407872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5282521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Indicatore di dotazione di PL per 1000 ab ACUTI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405293088363961E-2"/>
          <c:y val="0.16806284631087781"/>
          <c:w val="0.88137248468941387"/>
          <c:h val="0.752238626421697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'Tab.4.9-Graf.4.6(PL)'!$A$5:$A$19</c:f>
              <c:strCache>
                <c:ptCount val="1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</c:strCache>
            </c:strRef>
          </c:cat>
          <c:val>
            <c:numRef>
              <c:f>'Tab.4.9-Graf.4.6(PL)'!$I$5:$I$19</c:f>
              <c:numCache>
                <c:formatCode>#,##0.0</c:formatCode>
                <c:ptCount val="15"/>
                <c:pt idx="0">
                  <c:v>12.661359919372845</c:v>
                </c:pt>
                <c:pt idx="1">
                  <c:v>9.3904373442102891</c:v>
                </c:pt>
                <c:pt idx="2">
                  <c:v>1.4246308855063459</c:v>
                </c:pt>
                <c:pt idx="3">
                  <c:v>2.7360891315815405</c:v>
                </c:pt>
                <c:pt idx="4">
                  <c:v>1.6885431926422985</c:v>
                </c:pt>
                <c:pt idx="5">
                  <c:v>3.2352211507625155</c:v>
                </c:pt>
                <c:pt idx="6">
                  <c:v>0.18296587686396487</c:v>
                </c:pt>
                <c:pt idx="7">
                  <c:v>0.69749598939806101</c:v>
                </c:pt>
                <c:pt idx="8">
                  <c:v>6.6445364560100488</c:v>
                </c:pt>
                <c:pt idx="9">
                  <c:v>1.5363061439152237</c:v>
                </c:pt>
                <c:pt idx="10">
                  <c:v>1.6122925886760924</c:v>
                </c:pt>
                <c:pt idx="11">
                  <c:v>12.880524375373238</c:v>
                </c:pt>
                <c:pt idx="12">
                  <c:v>6.4322894835115427</c:v>
                </c:pt>
                <c:pt idx="13">
                  <c:v>13.90636102850225</c:v>
                </c:pt>
                <c:pt idx="14">
                  <c:v>5.7024381216457405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'Tab9-Graf6(PL)'!#REF!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4CEE-46C4-9951-DFD0D931E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722304"/>
        <c:axId val="116748672"/>
      </c:barChart>
      <c:catAx>
        <c:axId val="1167223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16748672"/>
        <c:crosses val="autoZero"/>
        <c:auto val="1"/>
        <c:lblAlgn val="ctr"/>
        <c:lblOffset val="100"/>
        <c:noMultiLvlLbl val="0"/>
      </c:catAx>
      <c:valAx>
        <c:axId val="11674867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167223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Indicatore di dotazione di PL per 1000 ab  RIABILITAZIONE E LUNGODEGENZA</a:t>
            </a:r>
          </a:p>
        </c:rich>
      </c:tx>
      <c:layout>
        <c:manualLayout>
          <c:xMode val="edge"/>
          <c:yMode val="edge"/>
          <c:x val="0.1301932717630244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63703925596257"/>
          <c:y val="0.16203703703703703"/>
          <c:w val="0.84514043421202789"/>
          <c:h val="0.762306794983960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802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'Tab.4.9-Graf.4.6(PL)'!$A$5:$A$19</c:f>
              <c:strCache>
                <c:ptCount val="1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</c:strCache>
            </c:strRef>
          </c:cat>
          <c:val>
            <c:numRef>
              <c:f>'Tab.4.9-Graf.4.6(PL)'!$J$5:$J$19</c:f>
              <c:numCache>
                <c:formatCode>#,##0.0</c:formatCode>
                <c:ptCount val="15"/>
                <c:pt idx="0">
                  <c:v>0.64574142582120808</c:v>
                </c:pt>
                <c:pt idx="1">
                  <c:v>0.62844625727018655</c:v>
                </c:pt>
                <c:pt idx="2">
                  <c:v>0.10316292619183882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0.70572552504672159</c:v>
                </c:pt>
                <c:pt idx="7">
                  <c:v>2.5419853835840445</c:v>
                </c:pt>
                <c:pt idx="8">
                  <c:v>0.28460946928543862</c:v>
                </c:pt>
                <c:pt idx="9">
                  <c:v>0.24441234107742196</c:v>
                </c:pt>
                <c:pt idx="10">
                  <c:v>3.087507669812922</c:v>
                </c:pt>
                <c:pt idx="11">
                  <c:v>3.1897356309919291</c:v>
                </c:pt>
                <c:pt idx="12">
                  <c:v>1.745253900147089</c:v>
                </c:pt>
                <c:pt idx="13">
                  <c:v>1.1264047161618023</c:v>
                </c:pt>
                <c:pt idx="14">
                  <c:v>0.12546618529473574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'Tab9-Graf6(PL)'!#REF!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1BCF-4F69-879D-C34C7DD9C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084864"/>
        <c:axId val="174086400"/>
      </c:barChart>
      <c:catAx>
        <c:axId val="1740848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74086400"/>
        <c:crosses val="autoZero"/>
        <c:auto val="1"/>
        <c:lblAlgn val="ctr"/>
        <c:lblOffset val="100"/>
        <c:noMultiLvlLbl val="0"/>
      </c:catAx>
      <c:valAx>
        <c:axId val="174086400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7408486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754444046766882E-2"/>
          <c:y val="5.0855293573740176E-2"/>
          <c:w val="0.90317653544762444"/>
          <c:h val="0.799846893838730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'Graf.4.9-Tab.4.12-4.13-4.14'!$AZ$2</c:f>
              <c:strCache>
                <c:ptCount val="1"/>
                <c:pt idx="0">
                  <c:v>acuti</c:v>
                </c:pt>
              </c:strCache>
            </c:strRef>
          </c:tx>
          <c:spPr>
            <a:solidFill>
              <a:srgbClr val="5B9BD8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386962552011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AA-49E0-BDC7-B9BF21BC662F}"/>
                </c:ext>
              </c:extLst>
            </c:dLbl>
            <c:dLbl>
              <c:idx val="7"/>
              <c:layout>
                <c:manualLayout>
                  <c:x val="0"/>
                  <c:y val="1.3869625520110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A-49E0-BDC7-B9BF21BC662F}"/>
                </c:ext>
              </c:extLst>
            </c:dLbl>
            <c:dLbl>
              <c:idx val="10"/>
              <c:layout>
                <c:manualLayout>
                  <c:x val="1.893939393939394E-3"/>
                  <c:y val="1.8492834026814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AA-49E0-BDC7-B9BF21BC6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'Graf.4.9-Tab.4.12-4.13-4.14'!$AY$3:$AY$17</c:f>
              <c:strCache>
                <c:ptCount val="1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</c:strCache>
            </c:strRef>
          </c:cat>
          <c:val>
            <c:numRef>
              <c:f>'Graf.4.9-Tab.4.12-4.13-4.14'!$AZ$3:$AZ$17</c:f>
              <c:numCache>
                <c:formatCode>0.0%</c:formatCode>
                <c:ptCount val="15"/>
                <c:pt idx="0">
                  <c:v>0.17511667161305614</c:v>
                </c:pt>
                <c:pt idx="1">
                  <c:v>0.1105636695861151</c:v>
                </c:pt>
                <c:pt idx="2">
                  <c:v>1.4102295032253232E-2</c:v>
                </c:pt>
                <c:pt idx="3">
                  <c:v>3.1550876466311696E-2</c:v>
                </c:pt>
                <c:pt idx="4">
                  <c:v>2.5095915268502654E-2</c:v>
                </c:pt>
                <c:pt idx="5">
                  <c:v>7.2468149720582922E-2</c:v>
                </c:pt>
                <c:pt idx="6">
                  <c:v>3.9441677445481082E-3</c:v>
                </c:pt>
                <c:pt idx="7">
                  <c:v>2.1945943513773307E-3</c:v>
                </c:pt>
                <c:pt idx="8">
                  <c:v>9.1758144053037616E-2</c:v>
                </c:pt>
                <c:pt idx="9">
                  <c:v>2.8228012220201548E-2</c:v>
                </c:pt>
                <c:pt idx="10">
                  <c:v>1.8323522223773425E-2</c:v>
                </c:pt>
                <c:pt idx="11">
                  <c:v>0.13081520504710473</c:v>
                </c:pt>
                <c:pt idx="12">
                  <c:v>4.9248780584019124E-2</c:v>
                </c:pt>
                <c:pt idx="13">
                  <c:v>0.1709046900093103</c:v>
                </c:pt>
                <c:pt idx="14">
                  <c:v>7.5685306079806058E-2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AA-49E0-BDC7-B9BF21BC662F}"/>
            </c:ext>
          </c:extLst>
        </c:ser>
        <c:ser>
          <c:idx val="1"/>
          <c:order val="1"/>
          <c:tx>
            <c:strRef>
              <c:f>'Graf.4.9-Tab.4.12-4.13-4.14'!$BA$2</c:f>
              <c:strCache>
                <c:ptCount val="1"/>
                <c:pt idx="0">
                  <c:v>riabilitazione</c:v>
                </c:pt>
              </c:strCache>
            </c:strRef>
          </c:tx>
          <c:spPr>
            <a:solidFill>
              <a:srgbClr val="70AD47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AA-49E0-BDC7-B9BF21BC662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AA-49E0-BDC7-B9BF21BC662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AA-49E0-BDC7-B9BF21BC662F}"/>
                </c:ext>
              </c:extLst>
            </c:dLbl>
            <c:dLbl>
              <c:idx val="7"/>
              <c:layout>
                <c:manualLayout>
                  <c:x val="0"/>
                  <c:y val="-2.7739251040221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AA-49E0-BDC7-B9BF21BC6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'Graf.4.9-Tab.4.12-4.13-4.14'!$AY$3:$AY$17</c:f>
              <c:strCache>
                <c:ptCount val="1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</c:strCache>
            </c:strRef>
          </c:cat>
          <c:val>
            <c:numRef>
              <c:f>'Graf.4.9-Tab.4.12-4.13-4.14'!$BA$3:$BA$17</c:f>
              <c:numCache>
                <c:formatCode>0.0%</c:formatCode>
                <c:ptCount val="15"/>
                <c:pt idx="0">
                  <c:v>6.6259872034031275E-2</c:v>
                </c:pt>
                <c:pt idx="1">
                  <c:v>4.6766854373332868E-2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6.5368991788559774E-2</c:v>
                </c:pt>
                <c:pt idx="7">
                  <c:v>0.21513799055074181</c:v>
                </c:pt>
                <c:pt idx="8">
                  <c:v>1.3295210864903503E-2</c:v>
                </c:pt>
                <c:pt idx="9">
                  <c:v>8.2585121776878948E-3</c:v>
                </c:pt>
                <c:pt idx="10">
                  <c:v>0.23228089750518663</c:v>
                </c:pt>
                <c:pt idx="11">
                  <c:v>0.19850415802228072</c:v>
                </c:pt>
                <c:pt idx="12">
                  <c:v>7.8033089837688946E-2</c:v>
                </c:pt>
                <c:pt idx="13">
                  <c:v>6.4636761449816074E-2</c:v>
                </c:pt>
                <c:pt idx="14">
                  <c:v>1.1457661395770499E-2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AA-49E0-BDC7-B9BF21BC662F}"/>
            </c:ext>
          </c:extLst>
        </c:ser>
        <c:ser>
          <c:idx val="2"/>
          <c:order val="2"/>
          <c:tx>
            <c:strRef>
              <c:f>'Graf.4.9-Tab.4.12-4.13-4.14'!$BB$2</c:f>
              <c:strCache>
                <c:ptCount val="1"/>
                <c:pt idx="0">
                  <c:v>lungodegenza</c:v>
                </c:pt>
              </c:strCache>
            </c:strRef>
          </c:tx>
          <c:spPr>
            <a:solidFill>
              <a:srgbClr val="ED7D31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AA-49E0-BDC7-B9BF21BC66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AA-49E0-BDC7-B9BF21BC662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AA-49E0-BDC7-B9BF21BC662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AA-49E0-BDC7-B9BF21BC662F}"/>
                </c:ext>
              </c:extLst>
            </c:dLbl>
            <c:dLbl>
              <c:idx val="5"/>
              <c:layout>
                <c:manualLayout>
                  <c:x val="0"/>
                  <c:y val="-2.773925104022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AA-49E0-BDC7-B9BF21BC662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AA-49E0-BDC7-B9BF21BC662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AA-49E0-BDC7-B9BF21BC662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AA-49E0-BDC7-B9BF21BC6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'Graf.4.9-Tab.4.12-4.13-4.14'!$AY$3:$AY$17</c:f>
              <c:strCache>
                <c:ptCount val="1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XIII</c:v>
                </c:pt>
                <c:pt idx="13">
                  <c:v>XIV</c:v>
                </c:pt>
                <c:pt idx="14">
                  <c:v>XV</c:v>
                </c:pt>
              </c:strCache>
            </c:strRef>
          </c:cat>
          <c:val>
            <c:numRef>
              <c:f>'Graf.4.9-Tab.4.12-4.13-4.14'!$BB$3:$BB$17</c:f>
              <c:numCache>
                <c:formatCode>0.0%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6.2427439186039074E-2</c:v>
                </c:pt>
                <c:pt idx="3">
                  <c:v>0</c:v>
                </c:pt>
                <c:pt idx="4">
                  <c:v>0</c:v>
                </c:pt>
                <c:pt idx="5">
                  <c:v>4.5076834474499727E-2</c:v>
                </c:pt>
                <c:pt idx="6">
                  <c:v>8.8133393057929818E-2</c:v>
                </c:pt>
                <c:pt idx="7">
                  <c:v>0</c:v>
                </c:pt>
                <c:pt idx="8">
                  <c:v>0</c:v>
                </c:pt>
                <c:pt idx="9">
                  <c:v>0.12461719885548171</c:v>
                </c:pt>
                <c:pt idx="10">
                  <c:v>8.6780448117303982E-2</c:v>
                </c:pt>
                <c:pt idx="11">
                  <c:v>0.23418745600643562</c:v>
                </c:pt>
                <c:pt idx="12">
                  <c:v>0.17739119305975812</c:v>
                </c:pt>
                <c:pt idx="13">
                  <c:v>0.18138603724255195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CAA-49E0-BDC7-B9BF21BC6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0014208"/>
        <c:axId val="190015744"/>
      </c:barChart>
      <c:catAx>
        <c:axId val="19001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015744"/>
        <c:crosses val="autoZero"/>
        <c:auto val="1"/>
        <c:lblAlgn val="ctr"/>
        <c:lblOffset val="200"/>
        <c:noMultiLvlLbl val="0"/>
      </c:catAx>
      <c:valAx>
        <c:axId val="1900157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9001420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850" baseline="0">
          <a:solidFill>
            <a:sysClr val="windowText" lastClr="000000"/>
          </a:solidFill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CC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nati!$A$2:$B$21</c:f>
              <c:multiLvlStrCache>
                <c:ptCount val="20"/>
                <c:lvl>
                  <c:pt idx="0">
                    <c:v>P.O. Santo Spirito</c:v>
                  </c:pt>
                  <c:pt idx="1">
                    <c:v>San Giovanni Calibita-FBF</c:v>
                  </c:pt>
                  <c:pt idx="2">
                    <c:v>Santa Famiglia </c:v>
                  </c:pt>
                  <c:pt idx="3">
                    <c:v>San Giovanni-Addolorata</c:v>
                  </c:pt>
                  <c:pt idx="4">
                    <c:v>Quisisana</c:v>
                  </c:pt>
                  <c:pt idx="5">
                    <c:v>Villa Mafalda</c:v>
                  </c:pt>
                  <c:pt idx="6">
                    <c:v>Villa Margherita</c:v>
                  </c:pt>
                  <c:pt idx="7">
                    <c:v>Mater Dei</c:v>
                  </c:pt>
                  <c:pt idx="8">
                    <c:v>Policlinico Umberto I</c:v>
                  </c:pt>
                  <c:pt idx="9">
                    <c:v>Sandro Pertini</c:v>
                  </c:pt>
                  <c:pt idx="10">
                    <c:v>M. Giuseppina Vannini-F.S.C.</c:v>
                  </c:pt>
                  <c:pt idx="11">
                    <c:v>Fabia Mater</c:v>
                  </c:pt>
                  <c:pt idx="12">
                    <c:v>Policlinico Casilino </c:v>
                  </c:pt>
                  <c:pt idx="13">
                    <c:v>Sant'Eugenio  </c:v>
                  </c:pt>
                  <c:pt idx="14">
                    <c:v>Giovanni Battista Grassi</c:v>
                  </c:pt>
                  <c:pt idx="15">
                    <c:v>San Camillo-Forlanini</c:v>
                  </c:pt>
                  <c:pt idx="16">
                    <c:v>Cristo Re </c:v>
                  </c:pt>
                  <c:pt idx="17">
                    <c:v>San Filippo Neri</c:v>
                  </c:pt>
                  <c:pt idx="18">
                    <c:v>Policlinico A. Gemelli</c:v>
                  </c:pt>
                  <c:pt idx="19">
                    <c:v>San Pietro-Fatebenefratelli</c:v>
                  </c:pt>
                </c:lvl>
                <c:lvl>
                  <c:pt idx="0">
                    <c:v>I</c:v>
                  </c:pt>
                  <c:pt idx="4">
                    <c:v>II</c:v>
                  </c:pt>
                  <c:pt idx="9">
                    <c:v>IV</c:v>
                  </c:pt>
                  <c:pt idx="10">
                    <c:v>V</c:v>
                  </c:pt>
                  <c:pt idx="12">
                    <c:v>VI</c:v>
                  </c:pt>
                  <c:pt idx="13">
                    <c:v>IX</c:v>
                  </c:pt>
                  <c:pt idx="14">
                    <c:v>X</c:v>
                  </c:pt>
                  <c:pt idx="15">
                    <c:v>XII</c:v>
                  </c:pt>
                  <c:pt idx="16">
                    <c:v>XIV</c:v>
                  </c:pt>
                  <c:pt idx="19">
                    <c:v>XV</c:v>
                  </c:pt>
                </c:lvl>
              </c:multiLvlStrCache>
            </c:multiLvlStrRef>
          </c:cat>
          <c:val>
            <c:numRef>
              <c:f>nati!$C$2:$C$21</c:f>
              <c:numCache>
                <c:formatCode>#,##0</c:formatCode>
                <c:ptCount val="20"/>
                <c:pt idx="0">
                  <c:v>484</c:v>
                </c:pt>
                <c:pt idx="1">
                  <c:v>3428</c:v>
                </c:pt>
                <c:pt idx="2">
                  <c:v>2014</c:v>
                </c:pt>
                <c:pt idx="3">
                  <c:v>1049</c:v>
                </c:pt>
                <c:pt idx="4">
                  <c:v>87</c:v>
                </c:pt>
                <c:pt idx="5">
                  <c:v>1</c:v>
                </c:pt>
                <c:pt idx="6">
                  <c:v>68</c:v>
                </c:pt>
                <c:pt idx="7">
                  <c:v>118</c:v>
                </c:pt>
                <c:pt idx="8">
                  <c:v>1017</c:v>
                </c:pt>
                <c:pt idx="9">
                  <c:v>894</c:v>
                </c:pt>
                <c:pt idx="10">
                  <c:v>213</c:v>
                </c:pt>
                <c:pt idx="11">
                  <c:v>797</c:v>
                </c:pt>
                <c:pt idx="12">
                  <c:v>4693</c:v>
                </c:pt>
                <c:pt idx="13">
                  <c:v>1165</c:v>
                </c:pt>
                <c:pt idx="14">
                  <c:v>958</c:v>
                </c:pt>
                <c:pt idx="15">
                  <c:v>1877</c:v>
                </c:pt>
                <c:pt idx="16">
                  <c:v>1595</c:v>
                </c:pt>
                <c:pt idx="17">
                  <c:v>975</c:v>
                </c:pt>
                <c:pt idx="18">
                  <c:v>4261</c:v>
                </c:pt>
                <c:pt idx="19">
                  <c:v>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E-41C1-B772-C7650087A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136064"/>
        <c:axId val="164137600"/>
      </c:barChart>
      <c:catAx>
        <c:axId val="164136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+mn-lt"/>
              </a:defRPr>
            </a:pPr>
            <a:endParaRPr lang="it-IT"/>
          </a:p>
        </c:txPr>
        <c:crossAx val="164137600"/>
        <c:crosses val="autoZero"/>
        <c:auto val="1"/>
        <c:lblAlgn val="ctr"/>
        <c:lblOffset val="100"/>
        <c:noMultiLvlLbl val="0"/>
      </c:catAx>
      <c:valAx>
        <c:axId val="164137600"/>
        <c:scaling>
          <c:orientation val="minMax"/>
          <c:max val="5000"/>
          <c:min val="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t-IT"/>
          </a:p>
        </c:txPr>
        <c:crossAx val="16413606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458004041997829"/>
          <c:y val="3.0271754546126288E-2"/>
          <c:w val="0.54896568920556887"/>
          <c:h val="0.900786653905002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abs!$D$109</c:f>
              <c:strCache>
                <c:ptCount val="1"/>
                <c:pt idx="0">
                  <c:v>&lt;18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abs!$A$110:$C$131</c:f>
              <c:multiLvlStrCache>
                <c:ptCount val="22"/>
                <c:lvl>
                  <c:pt idx="0">
                    <c:v>P.O. Santo Spirito</c:v>
                  </c:pt>
                  <c:pt idx="1">
                    <c:v>San Giovanni Calibita - FBF</c:v>
                  </c:pt>
                  <c:pt idx="2">
                    <c:v>Santa Famiglia</c:v>
                  </c:pt>
                  <c:pt idx="3">
                    <c:v>San Giovanni - Addolorata</c:v>
                  </c:pt>
                  <c:pt idx="4">
                    <c:v>Sanatrix</c:v>
                  </c:pt>
                  <c:pt idx="5">
                    <c:v>Quisisana</c:v>
                  </c:pt>
                  <c:pt idx="6">
                    <c:v>Villa Margherita</c:v>
                  </c:pt>
                  <c:pt idx="7">
                    <c:v>Mater Dei</c:v>
                  </c:pt>
                  <c:pt idx="8">
                    <c:v>Policlinico Umberto I</c:v>
                  </c:pt>
                  <c:pt idx="9">
                    <c:v>Villa Tiberia Hospital</c:v>
                  </c:pt>
                  <c:pt idx="10">
                    <c:v>Sandro Pertini</c:v>
                  </c:pt>
                  <c:pt idx="11">
                    <c:v>Fabia Mater</c:v>
                  </c:pt>
                  <c:pt idx="12">
                    <c:v>Policlinico Casilino</c:v>
                  </c:pt>
                  <c:pt idx="13">
                    <c:v>Sant'Eugenio - CTO</c:v>
                  </c:pt>
                  <c:pt idx="14">
                    <c:v>Giovanni Battista Grassi</c:v>
                  </c:pt>
                  <c:pt idx="15">
                    <c:v>San Camillo - Forlanini</c:v>
                  </c:pt>
                  <c:pt idx="16">
                    <c:v>San Carlo di Nancy</c:v>
                  </c:pt>
                  <c:pt idx="17">
                    <c:v>Cristo Re</c:v>
                  </c:pt>
                  <c:pt idx="18">
                    <c:v>San Filippo Neri</c:v>
                  </c:pt>
                  <c:pt idx="19">
                    <c:v>Policlinico A. Gemelli</c:v>
                  </c:pt>
                  <c:pt idx="20">
                    <c:v>San Pietro - Fatebenefratelli</c:v>
                  </c:pt>
                  <c:pt idx="21">
                    <c:v>Sant'Andrea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</c:v>
                  </c:pt>
                  <c:pt idx="3">
                    <c:v>I</c:v>
                  </c:pt>
                  <c:pt idx="4">
                    <c:v>II</c:v>
                  </c:pt>
                  <c:pt idx="5">
                    <c:v>II</c:v>
                  </c:pt>
                  <c:pt idx="6">
                    <c:v>II</c:v>
                  </c:pt>
                  <c:pt idx="7">
                    <c:v>II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  <c:pt idx="13">
                    <c:v>IX</c:v>
                  </c:pt>
                  <c:pt idx="14">
                    <c:v>X</c:v>
                  </c:pt>
                  <c:pt idx="15">
                    <c:v>XII</c:v>
                  </c:pt>
                  <c:pt idx="16">
                    <c:v>XIII</c:v>
                  </c:pt>
                  <c:pt idx="17">
                    <c:v>XIV</c:v>
                  </c:pt>
                  <c:pt idx="18">
                    <c:v>XIV</c:v>
                  </c:pt>
                  <c:pt idx="19">
                    <c:v>XIV</c:v>
                  </c:pt>
                  <c:pt idx="20">
                    <c:v>XV</c:v>
                  </c:pt>
                  <c:pt idx="21">
                    <c:v>XV</c:v>
                  </c:pt>
                </c:lvl>
              </c:multiLvlStrCache>
            </c:multiLvlStrRef>
          </c:cat>
          <c:val>
            <c:numRef>
              <c:f>abs!$D$110:$D$131</c:f>
              <c:numCache>
                <c:formatCode>General</c:formatCode>
                <c:ptCount val="22"/>
                <c:pt idx="0" formatCode="###0">
                  <c:v>2</c:v>
                </c:pt>
                <c:pt idx="3" formatCode="###0">
                  <c:v>0</c:v>
                </c:pt>
                <c:pt idx="8" formatCode="###0">
                  <c:v>1</c:v>
                </c:pt>
                <c:pt idx="10" formatCode="###0">
                  <c:v>0</c:v>
                </c:pt>
                <c:pt idx="12" formatCode="###0">
                  <c:v>0</c:v>
                </c:pt>
                <c:pt idx="13" formatCode="###0">
                  <c:v>0</c:v>
                </c:pt>
                <c:pt idx="14" formatCode="###0">
                  <c:v>0</c:v>
                </c:pt>
                <c:pt idx="15" formatCode="###0">
                  <c:v>0</c:v>
                </c:pt>
                <c:pt idx="18" formatCode="#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9-47DF-8A8C-3157B9BF45F2}"/>
            </c:ext>
          </c:extLst>
        </c:ser>
        <c:ser>
          <c:idx val="1"/>
          <c:order val="1"/>
          <c:tx>
            <c:strRef>
              <c:f>abs!$E$109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abs!$A$110:$C$131</c:f>
              <c:multiLvlStrCache>
                <c:ptCount val="22"/>
                <c:lvl>
                  <c:pt idx="0">
                    <c:v>P.O. Santo Spirito</c:v>
                  </c:pt>
                  <c:pt idx="1">
                    <c:v>San Giovanni Calibita - FBF</c:v>
                  </c:pt>
                  <c:pt idx="2">
                    <c:v>Santa Famiglia</c:v>
                  </c:pt>
                  <c:pt idx="3">
                    <c:v>San Giovanni - Addolorata</c:v>
                  </c:pt>
                  <c:pt idx="4">
                    <c:v>Sanatrix</c:v>
                  </c:pt>
                  <c:pt idx="5">
                    <c:v>Quisisana</c:v>
                  </c:pt>
                  <c:pt idx="6">
                    <c:v>Villa Margherita</c:v>
                  </c:pt>
                  <c:pt idx="7">
                    <c:v>Mater Dei</c:v>
                  </c:pt>
                  <c:pt idx="8">
                    <c:v>Policlinico Umberto I</c:v>
                  </c:pt>
                  <c:pt idx="9">
                    <c:v>Villa Tiberia Hospital</c:v>
                  </c:pt>
                  <c:pt idx="10">
                    <c:v>Sandro Pertini</c:v>
                  </c:pt>
                  <c:pt idx="11">
                    <c:v>Fabia Mater</c:v>
                  </c:pt>
                  <c:pt idx="12">
                    <c:v>Policlinico Casilino</c:v>
                  </c:pt>
                  <c:pt idx="13">
                    <c:v>Sant'Eugenio - CTO</c:v>
                  </c:pt>
                  <c:pt idx="14">
                    <c:v>Giovanni Battista Grassi</c:v>
                  </c:pt>
                  <c:pt idx="15">
                    <c:v>San Camillo - Forlanini</c:v>
                  </c:pt>
                  <c:pt idx="16">
                    <c:v>San Carlo di Nancy</c:v>
                  </c:pt>
                  <c:pt idx="17">
                    <c:v>Cristo Re</c:v>
                  </c:pt>
                  <c:pt idx="18">
                    <c:v>San Filippo Neri</c:v>
                  </c:pt>
                  <c:pt idx="19">
                    <c:v>Policlinico A. Gemelli</c:v>
                  </c:pt>
                  <c:pt idx="20">
                    <c:v>San Pietro - Fatebenefratelli</c:v>
                  </c:pt>
                  <c:pt idx="21">
                    <c:v>Sant'Andrea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</c:v>
                  </c:pt>
                  <c:pt idx="3">
                    <c:v>I</c:v>
                  </c:pt>
                  <c:pt idx="4">
                    <c:v>II</c:v>
                  </c:pt>
                  <c:pt idx="5">
                    <c:v>II</c:v>
                  </c:pt>
                  <c:pt idx="6">
                    <c:v>II</c:v>
                  </c:pt>
                  <c:pt idx="7">
                    <c:v>II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  <c:pt idx="13">
                    <c:v>IX</c:v>
                  </c:pt>
                  <c:pt idx="14">
                    <c:v>X</c:v>
                  </c:pt>
                  <c:pt idx="15">
                    <c:v>XII</c:v>
                  </c:pt>
                  <c:pt idx="16">
                    <c:v>XIII</c:v>
                  </c:pt>
                  <c:pt idx="17">
                    <c:v>XIV</c:v>
                  </c:pt>
                  <c:pt idx="18">
                    <c:v>XIV</c:v>
                  </c:pt>
                  <c:pt idx="19">
                    <c:v>XIV</c:v>
                  </c:pt>
                  <c:pt idx="20">
                    <c:v>XV</c:v>
                  </c:pt>
                  <c:pt idx="21">
                    <c:v>XV</c:v>
                  </c:pt>
                </c:lvl>
              </c:multiLvlStrCache>
            </c:multiLvlStrRef>
          </c:cat>
          <c:val>
            <c:numRef>
              <c:f>abs!$E$110:$E$131</c:f>
              <c:numCache>
                <c:formatCode>###0</c:formatCode>
                <c:ptCount val="22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12</c:v>
                </c:pt>
                <c:pt idx="7">
                  <c:v>2</c:v>
                </c:pt>
                <c:pt idx="8">
                  <c:v>14</c:v>
                </c:pt>
                <c:pt idx="10">
                  <c:v>4</c:v>
                </c:pt>
                <c:pt idx="11">
                  <c:v>3</c:v>
                </c:pt>
                <c:pt idx="12">
                  <c:v>21</c:v>
                </c:pt>
                <c:pt idx="13">
                  <c:v>2</c:v>
                </c:pt>
                <c:pt idx="14">
                  <c:v>11</c:v>
                </c:pt>
                <c:pt idx="15">
                  <c:v>14</c:v>
                </c:pt>
                <c:pt idx="17">
                  <c:v>4</c:v>
                </c:pt>
                <c:pt idx="18">
                  <c:v>2</c:v>
                </c:pt>
                <c:pt idx="19">
                  <c:v>3</c:v>
                </c:pt>
                <c:pt idx="20">
                  <c:v>6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69-47DF-8A8C-3157B9BF45F2}"/>
            </c:ext>
          </c:extLst>
        </c:ser>
        <c:ser>
          <c:idx val="2"/>
          <c:order val="2"/>
          <c:tx>
            <c:strRef>
              <c:f>abs!$F$109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abs!$A$110:$C$131</c:f>
              <c:multiLvlStrCache>
                <c:ptCount val="22"/>
                <c:lvl>
                  <c:pt idx="0">
                    <c:v>P.O. Santo Spirito</c:v>
                  </c:pt>
                  <c:pt idx="1">
                    <c:v>San Giovanni Calibita - FBF</c:v>
                  </c:pt>
                  <c:pt idx="2">
                    <c:v>Santa Famiglia</c:v>
                  </c:pt>
                  <c:pt idx="3">
                    <c:v>San Giovanni - Addolorata</c:v>
                  </c:pt>
                  <c:pt idx="4">
                    <c:v>Sanatrix</c:v>
                  </c:pt>
                  <c:pt idx="5">
                    <c:v>Quisisana</c:v>
                  </c:pt>
                  <c:pt idx="6">
                    <c:v>Villa Margherita</c:v>
                  </c:pt>
                  <c:pt idx="7">
                    <c:v>Mater Dei</c:v>
                  </c:pt>
                  <c:pt idx="8">
                    <c:v>Policlinico Umberto I</c:v>
                  </c:pt>
                  <c:pt idx="9">
                    <c:v>Villa Tiberia Hospital</c:v>
                  </c:pt>
                  <c:pt idx="10">
                    <c:v>Sandro Pertini</c:v>
                  </c:pt>
                  <c:pt idx="11">
                    <c:v>Fabia Mater</c:v>
                  </c:pt>
                  <c:pt idx="12">
                    <c:v>Policlinico Casilino</c:v>
                  </c:pt>
                  <c:pt idx="13">
                    <c:v>Sant'Eugenio - CTO</c:v>
                  </c:pt>
                  <c:pt idx="14">
                    <c:v>Giovanni Battista Grassi</c:v>
                  </c:pt>
                  <c:pt idx="15">
                    <c:v>San Camillo - Forlanini</c:v>
                  </c:pt>
                  <c:pt idx="16">
                    <c:v>San Carlo di Nancy</c:v>
                  </c:pt>
                  <c:pt idx="17">
                    <c:v>Cristo Re</c:v>
                  </c:pt>
                  <c:pt idx="18">
                    <c:v>San Filippo Neri</c:v>
                  </c:pt>
                  <c:pt idx="19">
                    <c:v>Policlinico A. Gemelli</c:v>
                  </c:pt>
                  <c:pt idx="20">
                    <c:v>San Pietro - Fatebenefratelli</c:v>
                  </c:pt>
                  <c:pt idx="21">
                    <c:v>Sant'Andrea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</c:v>
                  </c:pt>
                  <c:pt idx="3">
                    <c:v>I</c:v>
                  </c:pt>
                  <c:pt idx="4">
                    <c:v>II</c:v>
                  </c:pt>
                  <c:pt idx="5">
                    <c:v>II</c:v>
                  </c:pt>
                  <c:pt idx="6">
                    <c:v>II</c:v>
                  </c:pt>
                  <c:pt idx="7">
                    <c:v>II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  <c:pt idx="13">
                    <c:v>IX</c:v>
                  </c:pt>
                  <c:pt idx="14">
                    <c:v>X</c:v>
                  </c:pt>
                  <c:pt idx="15">
                    <c:v>XII</c:v>
                  </c:pt>
                  <c:pt idx="16">
                    <c:v>XIII</c:v>
                  </c:pt>
                  <c:pt idx="17">
                    <c:v>XIV</c:v>
                  </c:pt>
                  <c:pt idx="18">
                    <c:v>XIV</c:v>
                  </c:pt>
                  <c:pt idx="19">
                    <c:v>XIV</c:v>
                  </c:pt>
                  <c:pt idx="20">
                    <c:v>XV</c:v>
                  </c:pt>
                  <c:pt idx="21">
                    <c:v>XV</c:v>
                  </c:pt>
                </c:lvl>
              </c:multiLvlStrCache>
            </c:multiLvlStrRef>
          </c:cat>
          <c:val>
            <c:numRef>
              <c:f>abs!$F$110:$F$131</c:f>
              <c:numCache>
                <c:formatCode>###0</c:formatCode>
                <c:ptCount val="22"/>
                <c:pt idx="0">
                  <c:v>33</c:v>
                </c:pt>
                <c:pt idx="1">
                  <c:v>56</c:v>
                </c:pt>
                <c:pt idx="2">
                  <c:v>62</c:v>
                </c:pt>
                <c:pt idx="3">
                  <c:v>74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5</c:v>
                </c:pt>
                <c:pt idx="8">
                  <c:v>60</c:v>
                </c:pt>
                <c:pt idx="10">
                  <c:v>66</c:v>
                </c:pt>
                <c:pt idx="11">
                  <c:v>29</c:v>
                </c:pt>
                <c:pt idx="12">
                  <c:v>145</c:v>
                </c:pt>
                <c:pt idx="13">
                  <c:v>59</c:v>
                </c:pt>
                <c:pt idx="14">
                  <c:v>75</c:v>
                </c:pt>
                <c:pt idx="15">
                  <c:v>106</c:v>
                </c:pt>
                <c:pt idx="16">
                  <c:v>1</c:v>
                </c:pt>
                <c:pt idx="17">
                  <c:v>54</c:v>
                </c:pt>
                <c:pt idx="18">
                  <c:v>43</c:v>
                </c:pt>
                <c:pt idx="19">
                  <c:v>51</c:v>
                </c:pt>
                <c:pt idx="20">
                  <c:v>153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69-47DF-8A8C-3157B9BF45F2}"/>
            </c:ext>
          </c:extLst>
        </c:ser>
        <c:ser>
          <c:idx val="3"/>
          <c:order val="3"/>
          <c:tx>
            <c:strRef>
              <c:f>abs!$G$109</c:f>
              <c:strCache>
                <c:ptCount val="1"/>
                <c:pt idx="0">
                  <c:v>35+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abs!$A$110:$C$131</c:f>
              <c:multiLvlStrCache>
                <c:ptCount val="22"/>
                <c:lvl>
                  <c:pt idx="0">
                    <c:v>P.O. Santo Spirito</c:v>
                  </c:pt>
                  <c:pt idx="1">
                    <c:v>San Giovanni Calibita - FBF</c:v>
                  </c:pt>
                  <c:pt idx="2">
                    <c:v>Santa Famiglia</c:v>
                  </c:pt>
                  <c:pt idx="3">
                    <c:v>San Giovanni - Addolorata</c:v>
                  </c:pt>
                  <c:pt idx="4">
                    <c:v>Sanatrix</c:v>
                  </c:pt>
                  <c:pt idx="5">
                    <c:v>Quisisana</c:v>
                  </c:pt>
                  <c:pt idx="6">
                    <c:v>Villa Margherita</c:v>
                  </c:pt>
                  <c:pt idx="7">
                    <c:v>Mater Dei</c:v>
                  </c:pt>
                  <c:pt idx="8">
                    <c:v>Policlinico Umberto I</c:v>
                  </c:pt>
                  <c:pt idx="9">
                    <c:v>Villa Tiberia Hospital</c:v>
                  </c:pt>
                  <c:pt idx="10">
                    <c:v>Sandro Pertini</c:v>
                  </c:pt>
                  <c:pt idx="11">
                    <c:v>Fabia Mater</c:v>
                  </c:pt>
                  <c:pt idx="12">
                    <c:v>Policlinico Casilino</c:v>
                  </c:pt>
                  <c:pt idx="13">
                    <c:v>Sant'Eugenio - CTO</c:v>
                  </c:pt>
                  <c:pt idx="14">
                    <c:v>Giovanni Battista Grassi</c:v>
                  </c:pt>
                  <c:pt idx="15">
                    <c:v>San Camillo - Forlanini</c:v>
                  </c:pt>
                  <c:pt idx="16">
                    <c:v>San Carlo di Nancy</c:v>
                  </c:pt>
                  <c:pt idx="17">
                    <c:v>Cristo Re</c:v>
                  </c:pt>
                  <c:pt idx="18">
                    <c:v>San Filippo Neri</c:v>
                  </c:pt>
                  <c:pt idx="19">
                    <c:v>Policlinico A. Gemelli</c:v>
                  </c:pt>
                  <c:pt idx="20">
                    <c:v>San Pietro - Fatebenefratelli</c:v>
                  </c:pt>
                  <c:pt idx="21">
                    <c:v>Sant'Andrea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</c:v>
                  </c:pt>
                  <c:pt idx="3">
                    <c:v>I</c:v>
                  </c:pt>
                  <c:pt idx="4">
                    <c:v>II</c:v>
                  </c:pt>
                  <c:pt idx="5">
                    <c:v>II</c:v>
                  </c:pt>
                  <c:pt idx="6">
                    <c:v>II</c:v>
                  </c:pt>
                  <c:pt idx="7">
                    <c:v>II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V</c:v>
                  </c:pt>
                  <c:pt idx="12">
                    <c:v>VI</c:v>
                  </c:pt>
                  <c:pt idx="13">
                    <c:v>IX</c:v>
                  </c:pt>
                  <c:pt idx="14">
                    <c:v>X</c:v>
                  </c:pt>
                  <c:pt idx="15">
                    <c:v>XII</c:v>
                  </c:pt>
                  <c:pt idx="16">
                    <c:v>XIII</c:v>
                  </c:pt>
                  <c:pt idx="17">
                    <c:v>XIV</c:v>
                  </c:pt>
                  <c:pt idx="18">
                    <c:v>XIV</c:v>
                  </c:pt>
                  <c:pt idx="19">
                    <c:v>XIV</c:v>
                  </c:pt>
                  <c:pt idx="20">
                    <c:v>XV</c:v>
                  </c:pt>
                  <c:pt idx="21">
                    <c:v>XV</c:v>
                  </c:pt>
                </c:lvl>
              </c:multiLvlStrCache>
            </c:multiLvlStrRef>
          </c:cat>
          <c:val>
            <c:numRef>
              <c:f>abs!$G$110:$G$131</c:f>
              <c:numCache>
                <c:formatCode>###0</c:formatCode>
                <c:ptCount val="22"/>
                <c:pt idx="0">
                  <c:v>113</c:v>
                </c:pt>
                <c:pt idx="1">
                  <c:v>154</c:v>
                </c:pt>
                <c:pt idx="2">
                  <c:v>133</c:v>
                </c:pt>
                <c:pt idx="3">
                  <c:v>142</c:v>
                </c:pt>
                <c:pt idx="5">
                  <c:v>3</c:v>
                </c:pt>
                <c:pt idx="6">
                  <c:v>19</c:v>
                </c:pt>
                <c:pt idx="7">
                  <c:v>21</c:v>
                </c:pt>
                <c:pt idx="8">
                  <c:v>81</c:v>
                </c:pt>
                <c:pt idx="9">
                  <c:v>1</c:v>
                </c:pt>
                <c:pt idx="10">
                  <c:v>134</c:v>
                </c:pt>
                <c:pt idx="11">
                  <c:v>75</c:v>
                </c:pt>
                <c:pt idx="12">
                  <c:v>227</c:v>
                </c:pt>
                <c:pt idx="13">
                  <c:v>114</c:v>
                </c:pt>
                <c:pt idx="14">
                  <c:v>114</c:v>
                </c:pt>
                <c:pt idx="15">
                  <c:v>215</c:v>
                </c:pt>
                <c:pt idx="16">
                  <c:v>6</c:v>
                </c:pt>
                <c:pt idx="17">
                  <c:v>116</c:v>
                </c:pt>
                <c:pt idx="18">
                  <c:v>74</c:v>
                </c:pt>
                <c:pt idx="19">
                  <c:v>109</c:v>
                </c:pt>
                <c:pt idx="20">
                  <c:v>293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9-47DF-8A8C-3157B9BF4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5327872"/>
        <c:axId val="168493824"/>
      </c:barChart>
      <c:catAx>
        <c:axId val="195327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493824"/>
        <c:crosses val="autoZero"/>
        <c:auto val="1"/>
        <c:lblAlgn val="ctr"/>
        <c:lblOffset val="100"/>
        <c:noMultiLvlLbl val="0"/>
      </c:catAx>
      <c:valAx>
        <c:axId val="168493824"/>
        <c:scaling>
          <c:orientation val="minMax"/>
          <c:max val="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27872"/>
        <c:crosses val="max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56171786156091"/>
          <c:y val="3.0271754546126288E-2"/>
          <c:w val="0.54698401176398626"/>
          <c:h val="0.900786653905002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abs!$D$140</c:f>
              <c:strCache>
                <c:ptCount val="1"/>
                <c:pt idx="0">
                  <c:v>&lt;18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abs!$A$141:$C$149</c:f>
              <c:multiLvlStrCache>
                <c:ptCount val="9"/>
                <c:lvl>
                  <c:pt idx="0">
                    <c:v>P.O. Santo Spirito</c:v>
                  </c:pt>
                  <c:pt idx="1">
                    <c:v>San Giovanni - Addolorata</c:v>
                  </c:pt>
                  <c:pt idx="2">
                    <c:v>Policlinico Umberto I</c:v>
                  </c:pt>
                  <c:pt idx="3">
                    <c:v>Sandro Pertini</c:v>
                  </c:pt>
                  <c:pt idx="4">
                    <c:v>Sant'Eugenio - CTO</c:v>
                  </c:pt>
                  <c:pt idx="5">
                    <c:v>Policlinico Casilino</c:v>
                  </c:pt>
                  <c:pt idx="6">
                    <c:v>Giovanni Battista Grassi</c:v>
                  </c:pt>
                  <c:pt idx="7">
                    <c:v>San Camillo - Forlanini</c:v>
                  </c:pt>
                  <c:pt idx="8">
                    <c:v>San Filippo Neri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II</c:v>
                  </c:pt>
                  <c:pt idx="3">
                    <c:v>IV</c:v>
                  </c:pt>
                  <c:pt idx="4">
                    <c:v>IX</c:v>
                  </c:pt>
                  <c:pt idx="5">
                    <c:v>VI</c:v>
                  </c:pt>
                  <c:pt idx="6">
                    <c:v>X</c:v>
                  </c:pt>
                  <c:pt idx="7">
                    <c:v>XII</c:v>
                  </c:pt>
                  <c:pt idx="8">
                    <c:v>XIV</c:v>
                  </c:pt>
                </c:lvl>
              </c:multiLvlStrCache>
            </c:multiLvlStrRef>
          </c:cat>
          <c:val>
            <c:numRef>
              <c:f>abs!$D$141:$D$149</c:f>
              <c:numCache>
                <c:formatCode>###0</c:formatCode>
                <c:ptCount val="9"/>
                <c:pt idx="0">
                  <c:v>18</c:v>
                </c:pt>
                <c:pt idx="1">
                  <c:v>14</c:v>
                </c:pt>
                <c:pt idx="2">
                  <c:v>2</c:v>
                </c:pt>
                <c:pt idx="3">
                  <c:v>13</c:v>
                </c:pt>
                <c:pt idx="4">
                  <c:v>5</c:v>
                </c:pt>
                <c:pt idx="5">
                  <c:v>2</c:v>
                </c:pt>
                <c:pt idx="6">
                  <c:v>9</c:v>
                </c:pt>
                <c:pt idx="7">
                  <c:v>29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7-404C-A554-484E8AAA9D7F}"/>
            </c:ext>
          </c:extLst>
        </c:ser>
        <c:ser>
          <c:idx val="1"/>
          <c:order val="1"/>
          <c:tx>
            <c:strRef>
              <c:f>abs!$E$140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abs!$A$141:$C$149</c:f>
              <c:multiLvlStrCache>
                <c:ptCount val="9"/>
                <c:lvl>
                  <c:pt idx="0">
                    <c:v>P.O. Santo Spirito</c:v>
                  </c:pt>
                  <c:pt idx="1">
                    <c:v>San Giovanni - Addolorata</c:v>
                  </c:pt>
                  <c:pt idx="2">
                    <c:v>Policlinico Umberto I</c:v>
                  </c:pt>
                  <c:pt idx="3">
                    <c:v>Sandro Pertini</c:v>
                  </c:pt>
                  <c:pt idx="4">
                    <c:v>Sant'Eugenio - CTO</c:v>
                  </c:pt>
                  <c:pt idx="5">
                    <c:v>Policlinico Casilino</c:v>
                  </c:pt>
                  <c:pt idx="6">
                    <c:v>Giovanni Battista Grassi</c:v>
                  </c:pt>
                  <c:pt idx="7">
                    <c:v>San Camillo - Forlanini</c:v>
                  </c:pt>
                  <c:pt idx="8">
                    <c:v>San Filippo Neri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II</c:v>
                  </c:pt>
                  <c:pt idx="3">
                    <c:v>IV</c:v>
                  </c:pt>
                  <c:pt idx="4">
                    <c:v>IX</c:v>
                  </c:pt>
                  <c:pt idx="5">
                    <c:v>VI</c:v>
                  </c:pt>
                  <c:pt idx="6">
                    <c:v>X</c:v>
                  </c:pt>
                  <c:pt idx="7">
                    <c:v>XII</c:v>
                  </c:pt>
                  <c:pt idx="8">
                    <c:v>XIV</c:v>
                  </c:pt>
                </c:lvl>
              </c:multiLvlStrCache>
            </c:multiLvlStrRef>
          </c:cat>
          <c:val>
            <c:numRef>
              <c:f>abs!$E$141:$E$149</c:f>
              <c:numCache>
                <c:formatCode>###0</c:formatCode>
                <c:ptCount val="9"/>
                <c:pt idx="0">
                  <c:v>160</c:v>
                </c:pt>
                <c:pt idx="1">
                  <c:v>141</c:v>
                </c:pt>
                <c:pt idx="2">
                  <c:v>22</c:v>
                </c:pt>
                <c:pt idx="3">
                  <c:v>106</c:v>
                </c:pt>
                <c:pt idx="4">
                  <c:v>48</c:v>
                </c:pt>
                <c:pt idx="5">
                  <c:v>28</c:v>
                </c:pt>
                <c:pt idx="6">
                  <c:v>54</c:v>
                </c:pt>
                <c:pt idx="7">
                  <c:v>351</c:v>
                </c:pt>
                <c:pt idx="8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7-404C-A554-484E8AAA9D7F}"/>
            </c:ext>
          </c:extLst>
        </c:ser>
        <c:ser>
          <c:idx val="2"/>
          <c:order val="2"/>
          <c:tx>
            <c:strRef>
              <c:f>abs!$F$140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abs!$A$141:$C$149</c:f>
              <c:multiLvlStrCache>
                <c:ptCount val="9"/>
                <c:lvl>
                  <c:pt idx="0">
                    <c:v>P.O. Santo Spirito</c:v>
                  </c:pt>
                  <c:pt idx="1">
                    <c:v>San Giovanni - Addolorata</c:v>
                  </c:pt>
                  <c:pt idx="2">
                    <c:v>Policlinico Umberto I</c:v>
                  </c:pt>
                  <c:pt idx="3">
                    <c:v>Sandro Pertini</c:v>
                  </c:pt>
                  <c:pt idx="4">
                    <c:v>Sant'Eugenio - CTO</c:v>
                  </c:pt>
                  <c:pt idx="5">
                    <c:v>Policlinico Casilino</c:v>
                  </c:pt>
                  <c:pt idx="6">
                    <c:v>Giovanni Battista Grassi</c:v>
                  </c:pt>
                  <c:pt idx="7">
                    <c:v>San Camillo - Forlanini</c:v>
                  </c:pt>
                  <c:pt idx="8">
                    <c:v>San Filippo Neri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II</c:v>
                  </c:pt>
                  <c:pt idx="3">
                    <c:v>IV</c:v>
                  </c:pt>
                  <c:pt idx="4">
                    <c:v>IX</c:v>
                  </c:pt>
                  <c:pt idx="5">
                    <c:v>VI</c:v>
                  </c:pt>
                  <c:pt idx="6">
                    <c:v>X</c:v>
                  </c:pt>
                  <c:pt idx="7">
                    <c:v>XII</c:v>
                  </c:pt>
                  <c:pt idx="8">
                    <c:v>XIV</c:v>
                  </c:pt>
                </c:lvl>
              </c:multiLvlStrCache>
            </c:multiLvlStrRef>
          </c:cat>
          <c:val>
            <c:numRef>
              <c:f>abs!$F$141:$F$149</c:f>
              <c:numCache>
                <c:formatCode>###0</c:formatCode>
                <c:ptCount val="9"/>
                <c:pt idx="0">
                  <c:v>264</c:v>
                </c:pt>
                <c:pt idx="1">
                  <c:v>357</c:v>
                </c:pt>
                <c:pt idx="2">
                  <c:v>78</c:v>
                </c:pt>
                <c:pt idx="3">
                  <c:v>231</c:v>
                </c:pt>
                <c:pt idx="4">
                  <c:v>102</c:v>
                </c:pt>
                <c:pt idx="5">
                  <c:v>60</c:v>
                </c:pt>
                <c:pt idx="6">
                  <c:v>113</c:v>
                </c:pt>
                <c:pt idx="7">
                  <c:v>770</c:v>
                </c:pt>
                <c:pt idx="8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7-404C-A554-484E8AAA9D7F}"/>
            </c:ext>
          </c:extLst>
        </c:ser>
        <c:ser>
          <c:idx val="3"/>
          <c:order val="3"/>
          <c:tx>
            <c:strRef>
              <c:f>abs!$G$140</c:f>
              <c:strCache>
                <c:ptCount val="1"/>
                <c:pt idx="0">
                  <c:v>35+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abs!$A$141:$C$149</c:f>
              <c:multiLvlStrCache>
                <c:ptCount val="9"/>
                <c:lvl>
                  <c:pt idx="0">
                    <c:v>P.O. Santo Spirito</c:v>
                  </c:pt>
                  <c:pt idx="1">
                    <c:v>San Giovanni - Addolorata</c:v>
                  </c:pt>
                  <c:pt idx="2">
                    <c:v>Policlinico Umberto I</c:v>
                  </c:pt>
                  <c:pt idx="3">
                    <c:v>Sandro Pertini</c:v>
                  </c:pt>
                  <c:pt idx="4">
                    <c:v>Sant'Eugenio - CTO</c:v>
                  </c:pt>
                  <c:pt idx="5">
                    <c:v>Policlinico Casilino</c:v>
                  </c:pt>
                  <c:pt idx="6">
                    <c:v>Giovanni Battista Grassi</c:v>
                  </c:pt>
                  <c:pt idx="7">
                    <c:v>San Camillo - Forlanini</c:v>
                  </c:pt>
                  <c:pt idx="8">
                    <c:v>San Filippo Neri</c:v>
                  </c:pt>
                </c:lvl>
                <c:lvl>
                  <c:pt idx="0">
                    <c:v>I</c:v>
                  </c:pt>
                  <c:pt idx="1">
                    <c:v>I</c:v>
                  </c:pt>
                  <c:pt idx="2">
                    <c:v>II</c:v>
                  </c:pt>
                  <c:pt idx="3">
                    <c:v>IV</c:v>
                  </c:pt>
                  <c:pt idx="4">
                    <c:v>IX</c:v>
                  </c:pt>
                  <c:pt idx="5">
                    <c:v>VI</c:v>
                  </c:pt>
                  <c:pt idx="6">
                    <c:v>X</c:v>
                  </c:pt>
                  <c:pt idx="7">
                    <c:v>XII</c:v>
                  </c:pt>
                  <c:pt idx="8">
                    <c:v>XIV</c:v>
                  </c:pt>
                </c:lvl>
              </c:multiLvlStrCache>
            </c:multiLvlStrRef>
          </c:cat>
          <c:val>
            <c:numRef>
              <c:f>abs!$G$141:$G$149</c:f>
              <c:numCache>
                <c:formatCode>###0</c:formatCode>
                <c:ptCount val="9"/>
                <c:pt idx="0">
                  <c:v>222</c:v>
                </c:pt>
                <c:pt idx="1">
                  <c:v>328</c:v>
                </c:pt>
                <c:pt idx="2">
                  <c:v>69</c:v>
                </c:pt>
                <c:pt idx="3">
                  <c:v>209</c:v>
                </c:pt>
                <c:pt idx="4">
                  <c:v>83</c:v>
                </c:pt>
                <c:pt idx="5">
                  <c:v>45</c:v>
                </c:pt>
                <c:pt idx="6">
                  <c:v>129</c:v>
                </c:pt>
                <c:pt idx="7">
                  <c:v>624</c:v>
                </c:pt>
                <c:pt idx="8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7-404C-A554-484E8AAA9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5327872"/>
        <c:axId val="168493824"/>
      </c:barChart>
      <c:catAx>
        <c:axId val="1953278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493824"/>
        <c:crosses val="autoZero"/>
        <c:auto val="1"/>
        <c:lblAlgn val="ctr"/>
        <c:lblOffset val="100"/>
        <c:noMultiLvlLbl val="0"/>
      </c:catAx>
      <c:valAx>
        <c:axId val="16849382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27872"/>
        <c:crosses val="max"/>
        <c:crossBetween val="between"/>
        <c:majorUnit val="5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0.09113</cdr:x>
      <cdr:y>0.30633</cdr:y>
    </cdr:from>
    <cdr:to>
      <cdr:x>1</cdr:x>
      <cdr:y>0.30991</cdr:y>
    </cdr:to>
    <cdr:cxnSp macro="">
      <cdr:nvCxnSpPr>
        <cdr:cNvPr id="2" name="Connettore 1 1">
          <a:extLst xmlns:a="http://schemas.openxmlformats.org/drawingml/2006/main">
            <a:ext uri="{FF2B5EF4-FFF2-40B4-BE49-F238E27FC236}">
              <a16:creationId xmlns:a16="http://schemas.microsoft.com/office/drawing/2014/main" id="{93F0602C-D2A9-459A-8765-2C4B84D6FD73}"/>
            </a:ext>
          </a:extLst>
        </cdr:cNvPr>
        <cdr:cNvCxnSpPr/>
      </cdr:nvCxnSpPr>
      <cdr:spPr>
        <a:xfrm xmlns:a="http://schemas.openxmlformats.org/drawingml/2006/main">
          <a:off x="581222" y="661662"/>
          <a:ext cx="5796718" cy="77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0.80946</cdr:x>
      <cdr:y>0.04435</cdr:y>
    </cdr:from>
    <cdr:to>
      <cdr:x>1</cdr:x>
      <cdr:y>0.16177</cdr:y>
    </cdr:to>
    <cdr:sp macro="" textlink="">
      <cdr:nvSpPr>
        <cdr:cNvPr id="3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2687" y="95805"/>
          <a:ext cx="1215253" cy="253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lnSpc>
              <a:spcPct val="120000"/>
            </a:lnSpc>
            <a:spcAft>
              <a:spcPts val="0"/>
            </a:spcAft>
          </a:pPr>
          <a:r>
            <a:rPr lang="it-IT" sz="850" b="1" i="1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rPr>
            <a:t>Massimale assistiti</a:t>
          </a:r>
          <a:endParaRPr lang="it-IT" sz="1100" dirty="0">
            <a:solidFill>
              <a:srgbClr val="002060"/>
            </a:solidFill>
            <a:effectLst/>
            <a:latin typeface="Calibri"/>
            <a:ea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0.82171</cdr:x>
      <cdr:y>0.13103</cdr:y>
    </cdr:from>
    <cdr:to>
      <cdr:x>0.84756</cdr:x>
      <cdr:y>0.29138</cdr:y>
    </cdr:to>
    <cdr:cxnSp macro="">
      <cdr:nvCxnSpPr>
        <cdr:cNvPr id="4" name="Connettore 2 3">
          <a:extLst xmlns:a="http://schemas.openxmlformats.org/drawingml/2006/main">
            <a:ext uri="{FF2B5EF4-FFF2-40B4-BE49-F238E27FC236}">
              <a16:creationId xmlns:a16="http://schemas.microsoft.com/office/drawing/2014/main" id="{A30CC22F-815C-4CBC-826F-52EE410D40CF}"/>
            </a:ext>
          </a:extLst>
        </cdr:cNvPr>
        <cdr:cNvCxnSpPr/>
      </cdr:nvCxnSpPr>
      <cdr:spPr>
        <a:xfrm xmlns:a="http://schemas.openxmlformats.org/drawingml/2006/main" flipH="1">
          <a:off x="5240817" y="283034"/>
          <a:ext cx="164870" cy="34635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206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0.08781</cdr:x>
      <cdr:y>0.38153</cdr:y>
    </cdr:from>
    <cdr:to>
      <cdr:x>0.99549</cdr:x>
      <cdr:y>0.38513</cdr:y>
    </cdr:to>
    <cdr:cxnSp macro="">
      <cdr:nvCxnSpPr>
        <cdr:cNvPr id="2" name="Connettore 1 1">
          <a:extLst xmlns:a="http://schemas.openxmlformats.org/drawingml/2006/main">
            <a:ext uri="{FF2B5EF4-FFF2-40B4-BE49-F238E27FC236}">
              <a16:creationId xmlns:a16="http://schemas.microsoft.com/office/drawing/2014/main" id="{6F6BF5A6-8F9C-41B3-926B-B593D75C75F7}"/>
            </a:ext>
          </a:extLst>
        </cdr:cNvPr>
        <cdr:cNvCxnSpPr/>
      </cdr:nvCxnSpPr>
      <cdr:spPr>
        <a:xfrm xmlns:a="http://schemas.openxmlformats.org/drawingml/2006/main">
          <a:off x="561414" y="821189"/>
          <a:ext cx="5802962" cy="774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0.80971</cdr:x>
      <cdr:y>0.12259</cdr:y>
    </cdr:from>
    <cdr:to>
      <cdr:x>1</cdr:x>
      <cdr:y>0.24759</cdr:y>
    </cdr:to>
    <cdr:sp macro="" textlink="">
      <cdr:nvSpPr>
        <cdr:cNvPr id="3" name="Casella di tes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76622" y="263851"/>
          <a:ext cx="1216558" cy="269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just">
            <a:lnSpc>
              <a:spcPct val="120000"/>
            </a:lnSpc>
            <a:spcAft>
              <a:spcPts val="0"/>
            </a:spcAft>
          </a:pPr>
          <a:r>
            <a:rPr lang="it-IT" sz="850" b="1" i="1" dirty="0">
              <a:solidFill>
                <a:srgbClr val="C00000"/>
              </a:solidFill>
              <a:effectLst/>
              <a:latin typeface="Calibri"/>
              <a:ea typeface="Times New Roman"/>
              <a:cs typeface="Times New Roman"/>
            </a:rPr>
            <a:t>Massimale assistiti</a:t>
          </a:r>
          <a:endParaRPr lang="it-IT" sz="1100" dirty="0">
            <a:effectLst/>
            <a:latin typeface="Calibri"/>
            <a:ea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0.84907</cdr:x>
      <cdr:y>0.20507</cdr:y>
    </cdr:from>
    <cdr:to>
      <cdr:x>0.84907</cdr:x>
      <cdr:y>0.3617</cdr:y>
    </cdr:to>
    <cdr:cxnSp macro="">
      <cdr:nvCxnSpPr>
        <cdr:cNvPr id="4" name="Connettore 2 3">
          <a:extLst xmlns:a="http://schemas.openxmlformats.org/drawingml/2006/main">
            <a:ext uri="{FF2B5EF4-FFF2-40B4-BE49-F238E27FC236}">
              <a16:creationId xmlns:a16="http://schemas.microsoft.com/office/drawing/2014/main" id="{A47ED4C9-D7CD-4DE7-A4A3-39568955907F}"/>
            </a:ext>
          </a:extLst>
        </cdr:cNvPr>
        <cdr:cNvCxnSpPr/>
      </cdr:nvCxnSpPr>
      <cdr:spPr>
        <a:xfrm xmlns:a="http://schemas.openxmlformats.org/drawingml/2006/main">
          <a:off x="5428272" y="441393"/>
          <a:ext cx="0" cy="337133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0D563-8DDB-4536-8DFE-C6A535D7C332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0949-7566-416B-8671-92C13506D7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95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3169920" cy="48006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96" y="1"/>
            <a:ext cx="3169920" cy="48006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55CD67-4DC0-4556-B397-1B6570C70ACC}" type="datetimeFigureOut">
              <a:rPr lang="it-IT" smtClean="0"/>
              <a:pPr/>
              <a:t>04/08/2023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7" y="9119475"/>
            <a:ext cx="3169920" cy="48006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96" y="9119475"/>
            <a:ext cx="3169920" cy="48006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3368B7A-9035-4B17-9C83-0BB9EF642AC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18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 txBox="1">
            <a:spLocks noGrp="1" noChangeArrowheads="1"/>
          </p:cNvSpPr>
          <p:nvPr/>
        </p:nvSpPr>
        <p:spPr bwMode="auto">
          <a:xfrm>
            <a:off x="4140154" y="9087408"/>
            <a:ext cx="3191403" cy="47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312" tIns="0" rIns="18312" bIns="0" anchor="b"/>
          <a:lstStyle>
            <a:lvl1pPr defTabSz="446088" eaLnBrk="0" hangingPunct="0"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defTabSz="446088" eaLnBrk="0" hangingPunct="0"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defTabSz="446088" eaLnBrk="0" hangingPunct="0"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defTabSz="446088" eaLnBrk="0" hangingPunct="0"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defTabSz="446088" eaLnBrk="0" hangingPunct="0"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2175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22725" algn="l"/>
                <a:tab pos="4470400" algn="l"/>
                <a:tab pos="4918075" algn="l"/>
                <a:tab pos="5365750" algn="l"/>
                <a:tab pos="5813425" algn="l"/>
                <a:tab pos="6261100" algn="l"/>
                <a:tab pos="6708775" algn="l"/>
                <a:tab pos="7153275" algn="l"/>
                <a:tab pos="7600950" algn="l"/>
                <a:tab pos="8048625" algn="l"/>
                <a:tab pos="8496300" algn="l"/>
                <a:tab pos="8943975" algn="l"/>
              </a:tabLs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E7E85A0-516D-4830-9DA7-363AB784D03F}" type="slidenum">
              <a:rPr lang="en-GB" sz="900" b="0" i="1">
                <a:solidFill>
                  <a:srgbClr val="000000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</a:t>
            </a:fld>
            <a:endParaRPr lang="en-GB" sz="900" b="0" i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4145069" y="9123150"/>
            <a:ext cx="3170137" cy="4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90" tIns="43595" rIns="87190" bIns="43595" anchor="b"/>
          <a:lstStyle>
            <a:lvl1pPr defTabSz="903288" eaLnBrk="0" hangingPunct="0"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defTabSz="903288" eaLnBrk="0" hangingPunct="0"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defTabSz="903288" eaLnBrk="0" hangingPunct="0"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defTabSz="903288" eaLnBrk="0" hangingPunct="0"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defTabSz="903288" eaLnBrk="0" hangingPunct="0"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7E0B657-12B3-4425-9E0D-F8ED1D733B8B}" type="slidenum">
              <a:rPr lang="it-IT" sz="1200" b="0">
                <a:solidFill>
                  <a:prstClr val="black"/>
                </a:solidFill>
                <a:latin typeface="Times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1550" cy="3586162"/>
          </a:xfrm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707" y="5231742"/>
            <a:ext cx="6623265" cy="3676959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0598" tIns="40300" rIns="80598" bIns="40300"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68B7A-9035-4B17-9C83-0BB9EF642AC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78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93390" y="3573016"/>
            <a:ext cx="7807002" cy="792088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8E00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93390" y="4374248"/>
            <a:ext cx="7807002" cy="432048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Stile del sottotitolo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93390" y="4824584"/>
            <a:ext cx="7807002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6453336"/>
            <a:ext cx="9144000" cy="211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360000" algn="l"/>
            <a:r>
              <a:rPr lang="it-IT" sz="900" dirty="0">
                <a:solidFill>
                  <a:srgbClr val="8E001C"/>
                </a:solidFill>
                <a:latin typeface="Arial" pitchFamily="34" charset="0"/>
                <a:cs typeface="Arial" pitchFamily="34" charset="0"/>
              </a:rPr>
              <a:t>Ufficio di Statistica di Roma Capitale 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260648"/>
            <a:ext cx="3056087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PLRRT80A26H501V\Documents\format\ML_3D_orizz_pos_RG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2" b="20725"/>
          <a:stretch/>
        </p:blipFill>
        <p:spPr bwMode="auto">
          <a:xfrm>
            <a:off x="4702696" y="271281"/>
            <a:ext cx="325368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/>
          <p:cNvGrpSpPr/>
          <p:nvPr userDrawn="1"/>
        </p:nvGrpSpPr>
        <p:grpSpPr>
          <a:xfrm>
            <a:off x="-25879" y="1196753"/>
            <a:ext cx="9180000" cy="216023"/>
            <a:chOff x="-25879" y="1268760"/>
            <a:chExt cx="9180000" cy="216023"/>
          </a:xfrm>
        </p:grpSpPr>
        <p:sp>
          <p:nvSpPr>
            <p:cNvPr id="32" name="Rettangolo 31"/>
            <p:cNvSpPr/>
            <p:nvPr userDrawn="1"/>
          </p:nvSpPr>
          <p:spPr>
            <a:xfrm>
              <a:off x="-25879" y="1340776"/>
              <a:ext cx="9180000" cy="72000"/>
            </a:xfrm>
            <a:prstGeom prst="rect">
              <a:avLst/>
            </a:prstGeom>
            <a:gradFill flip="none" rotWithShape="1">
              <a:gsLst>
                <a:gs pos="0">
                  <a:srgbClr val="8E001C"/>
                </a:gs>
                <a:gs pos="100000">
                  <a:srgbClr val="CC002B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rgbClr val="5A5A5A"/>
                </a:solidFill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4" name="Rettangolo 33"/>
            <p:cNvSpPr/>
            <p:nvPr userDrawn="1"/>
          </p:nvSpPr>
          <p:spPr>
            <a:xfrm>
              <a:off x="-25879" y="1268760"/>
              <a:ext cx="4680000" cy="72000"/>
            </a:xfrm>
            <a:custGeom>
              <a:avLst/>
              <a:gdLst>
                <a:gd name="connsiteX0" fmla="*/ 0 w 4680000"/>
                <a:gd name="connsiteY0" fmla="*/ 0 h 72000"/>
                <a:gd name="connsiteX1" fmla="*/ 4680000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  <a:gd name="connsiteX0" fmla="*/ 0 w 4680000"/>
                <a:gd name="connsiteY0" fmla="*/ 0 h 72000"/>
                <a:gd name="connsiteX1" fmla="*/ 4499247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000" h="72000">
                  <a:moveTo>
                    <a:pt x="0" y="0"/>
                  </a:moveTo>
                  <a:lnTo>
                    <a:pt x="4499247" y="0"/>
                  </a:lnTo>
                  <a:lnTo>
                    <a:pt x="4680000" y="72000"/>
                  </a:lnTo>
                  <a:lnTo>
                    <a:pt x="0" y="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3F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rgbClr val="5A5A5A"/>
                </a:solidFill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35" name="Rettangolo 33"/>
            <p:cNvSpPr/>
            <p:nvPr userDrawn="1"/>
          </p:nvSpPr>
          <p:spPr>
            <a:xfrm rot="10800000">
              <a:off x="4474121" y="1412783"/>
              <a:ext cx="4680000" cy="72000"/>
            </a:xfrm>
            <a:custGeom>
              <a:avLst/>
              <a:gdLst>
                <a:gd name="connsiteX0" fmla="*/ 0 w 4680000"/>
                <a:gd name="connsiteY0" fmla="*/ 0 h 72000"/>
                <a:gd name="connsiteX1" fmla="*/ 4680000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  <a:gd name="connsiteX0" fmla="*/ 0 w 4680000"/>
                <a:gd name="connsiteY0" fmla="*/ 0 h 72000"/>
                <a:gd name="connsiteX1" fmla="*/ 4499247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000" h="72000">
                  <a:moveTo>
                    <a:pt x="0" y="0"/>
                  </a:moveTo>
                  <a:lnTo>
                    <a:pt x="4499247" y="0"/>
                  </a:lnTo>
                  <a:lnTo>
                    <a:pt x="4680000" y="72000"/>
                  </a:lnTo>
                  <a:lnTo>
                    <a:pt x="0" y="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rgbClr val="5A5A5A"/>
                </a:solidFill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0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FFFFFF"/>
                </a:solidFill>
                <a:latin typeface="Verdana" pitchFamily="34" charset="0"/>
              </a:rPr>
              <a:t>1</a:t>
            </a:r>
            <a:endParaRPr lang="it-IT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7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93390" y="3573016"/>
            <a:ext cx="7807002" cy="792088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8E00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r>
              <a:rPr lang="it-IT" dirty="0"/>
              <a:t>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93390" y="4374248"/>
            <a:ext cx="7807002" cy="43204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Stile del sottotitolo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93390" y="4824584"/>
            <a:ext cx="7807002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6453336"/>
            <a:ext cx="9144000" cy="211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360000" algn="l"/>
            <a:r>
              <a:rPr lang="it-IT" sz="900" dirty="0">
                <a:solidFill>
                  <a:srgbClr val="8E001C"/>
                </a:solidFill>
                <a:latin typeface="Arial" pitchFamily="34" charset="0"/>
                <a:cs typeface="Arial" pitchFamily="34" charset="0"/>
              </a:rPr>
              <a:t>Ufficio di Statistica di Roma Capitale 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PLRRT80A26H501V\Documents\format\ML_3D_orizz_pos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2" b="20725"/>
          <a:stretch/>
        </p:blipFill>
        <p:spPr bwMode="auto">
          <a:xfrm>
            <a:off x="4702696" y="271281"/>
            <a:ext cx="325368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260648"/>
            <a:ext cx="3056087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o 11"/>
          <p:cNvGrpSpPr/>
          <p:nvPr userDrawn="1"/>
        </p:nvGrpSpPr>
        <p:grpSpPr>
          <a:xfrm>
            <a:off x="-25879" y="1196753"/>
            <a:ext cx="9180000" cy="216023"/>
            <a:chOff x="-25879" y="1268760"/>
            <a:chExt cx="9180000" cy="216023"/>
          </a:xfrm>
        </p:grpSpPr>
        <p:sp>
          <p:nvSpPr>
            <p:cNvPr id="16" name="Rettangolo 15"/>
            <p:cNvSpPr/>
            <p:nvPr userDrawn="1"/>
          </p:nvSpPr>
          <p:spPr>
            <a:xfrm>
              <a:off x="-25879" y="1340776"/>
              <a:ext cx="9180000" cy="72000"/>
            </a:xfrm>
            <a:prstGeom prst="rect">
              <a:avLst/>
            </a:prstGeom>
            <a:gradFill flip="none" rotWithShape="1">
              <a:gsLst>
                <a:gs pos="0">
                  <a:srgbClr val="8E001C"/>
                </a:gs>
                <a:gs pos="100000">
                  <a:srgbClr val="CC002B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rgbClr val="5A5A5A"/>
                </a:solidFill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7" name="Rettangolo 33"/>
            <p:cNvSpPr/>
            <p:nvPr userDrawn="1"/>
          </p:nvSpPr>
          <p:spPr>
            <a:xfrm>
              <a:off x="-25879" y="1268760"/>
              <a:ext cx="4680000" cy="72000"/>
            </a:xfrm>
            <a:custGeom>
              <a:avLst/>
              <a:gdLst>
                <a:gd name="connsiteX0" fmla="*/ 0 w 4680000"/>
                <a:gd name="connsiteY0" fmla="*/ 0 h 72000"/>
                <a:gd name="connsiteX1" fmla="*/ 4680000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  <a:gd name="connsiteX0" fmla="*/ 0 w 4680000"/>
                <a:gd name="connsiteY0" fmla="*/ 0 h 72000"/>
                <a:gd name="connsiteX1" fmla="*/ 4499247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000" h="72000">
                  <a:moveTo>
                    <a:pt x="0" y="0"/>
                  </a:moveTo>
                  <a:lnTo>
                    <a:pt x="4499247" y="0"/>
                  </a:lnTo>
                  <a:lnTo>
                    <a:pt x="4680000" y="72000"/>
                  </a:lnTo>
                  <a:lnTo>
                    <a:pt x="0" y="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3F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rgbClr val="5A5A5A"/>
                </a:solidFill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18" name="Rettangolo 33"/>
            <p:cNvSpPr/>
            <p:nvPr userDrawn="1"/>
          </p:nvSpPr>
          <p:spPr>
            <a:xfrm rot="10800000">
              <a:off x="4474121" y="1412783"/>
              <a:ext cx="4680000" cy="72000"/>
            </a:xfrm>
            <a:custGeom>
              <a:avLst/>
              <a:gdLst>
                <a:gd name="connsiteX0" fmla="*/ 0 w 4680000"/>
                <a:gd name="connsiteY0" fmla="*/ 0 h 72000"/>
                <a:gd name="connsiteX1" fmla="*/ 4680000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  <a:gd name="connsiteX0" fmla="*/ 0 w 4680000"/>
                <a:gd name="connsiteY0" fmla="*/ 0 h 72000"/>
                <a:gd name="connsiteX1" fmla="*/ 4499247 w 4680000"/>
                <a:gd name="connsiteY1" fmla="*/ 0 h 72000"/>
                <a:gd name="connsiteX2" fmla="*/ 4680000 w 4680000"/>
                <a:gd name="connsiteY2" fmla="*/ 72000 h 72000"/>
                <a:gd name="connsiteX3" fmla="*/ 0 w 4680000"/>
                <a:gd name="connsiteY3" fmla="*/ 72000 h 72000"/>
                <a:gd name="connsiteX4" fmla="*/ 0 w 4680000"/>
                <a:gd name="connsiteY4" fmla="*/ 0 h 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000" h="72000">
                  <a:moveTo>
                    <a:pt x="0" y="0"/>
                  </a:moveTo>
                  <a:lnTo>
                    <a:pt x="4499247" y="0"/>
                  </a:lnTo>
                  <a:lnTo>
                    <a:pt x="4680000" y="72000"/>
                  </a:lnTo>
                  <a:lnTo>
                    <a:pt x="0" y="7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endParaRPr lang="it-IT" sz="900" dirty="0">
                <a:solidFill>
                  <a:srgbClr val="5A5A5A"/>
                </a:solidFill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a sx -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3"/>
          <p:cNvSpPr>
            <a:spLocks noGrp="1"/>
          </p:cNvSpPr>
          <p:nvPr>
            <p:ph sz="half" idx="2"/>
          </p:nvPr>
        </p:nvSpPr>
        <p:spPr>
          <a:xfrm>
            <a:off x="2505034" y="1268760"/>
            <a:ext cx="6552000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3pPr>
            <a:lvl4pPr marL="16573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4pPr>
            <a:lvl5pPr marL="21145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7" name="Segnaposto contenuto 2"/>
          <p:cNvSpPr>
            <a:spLocks noGrp="1"/>
          </p:cNvSpPr>
          <p:nvPr>
            <p:ph sz="half" idx="13"/>
          </p:nvPr>
        </p:nvSpPr>
        <p:spPr>
          <a:xfrm>
            <a:off x="71760" y="1268760"/>
            <a:ext cx="2340000" cy="48245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8E001C"/>
                </a:solidFill>
                <a:latin typeface="+mn-lt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7001" cy="459312"/>
          </a:xfrm>
        </p:spPr>
        <p:txBody>
          <a:bodyPr>
            <a:noAutofit/>
          </a:bodyPr>
          <a:lstStyle>
            <a:lvl1pPr marL="180975" indent="0" algn="l"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-2307" y="818449"/>
            <a:ext cx="9144000" cy="18000"/>
          </a:xfrm>
          <a:prstGeom prst="rect">
            <a:avLst/>
          </a:prstGeom>
          <a:solidFill>
            <a:srgbClr val="8E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it-IT" sz="900" dirty="0">
              <a:solidFill>
                <a:srgbClr val="5A5A5A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Rettangolo 14"/>
          <p:cNvSpPr/>
          <p:nvPr userDrawn="1"/>
        </p:nvSpPr>
        <p:spPr>
          <a:xfrm rot="16200000">
            <a:off x="62767" y="3672296"/>
            <a:ext cx="4824000" cy="18000"/>
          </a:xfrm>
          <a:prstGeom prst="rect">
            <a:avLst/>
          </a:prstGeom>
          <a:solidFill>
            <a:srgbClr val="8E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it-IT" sz="900" dirty="0">
              <a:solidFill>
                <a:srgbClr val="5A5A5A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0392" y="6376243"/>
            <a:ext cx="586408" cy="365125"/>
          </a:xfrm>
          <a:noFill/>
        </p:spPr>
        <p:txBody>
          <a:bodyPr/>
          <a:lstStyle>
            <a:lvl1pPr>
              <a:defRPr sz="1100" b="0">
                <a:solidFill>
                  <a:srgbClr val="8E001C"/>
                </a:solidFill>
                <a:latin typeface="+mn-lt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821FE9E-356C-4C7D-A02A-F252445FAF56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 userDrawn="1"/>
        </p:nvCxnSpPr>
        <p:spPr>
          <a:xfrm rot="5400000">
            <a:off x="7945759" y="6525328"/>
            <a:ext cx="288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 userDrawn="1"/>
        </p:nvSpPr>
        <p:spPr>
          <a:xfrm>
            <a:off x="0" y="6453336"/>
            <a:ext cx="9144000" cy="211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360000" algn="l"/>
            <a:r>
              <a:rPr lang="it-IT" sz="900" dirty="0">
                <a:solidFill>
                  <a:srgbClr val="8E001C"/>
                </a:solidFill>
                <a:latin typeface="Arial" pitchFamily="34" charset="0"/>
                <a:cs typeface="Arial" pitchFamily="34" charset="0"/>
              </a:rPr>
              <a:t>Ufficio di Statistica di Roma Capitale </a:t>
            </a:r>
          </a:p>
        </p:txBody>
      </p:sp>
    </p:spTree>
    <p:extLst>
      <p:ext uri="{BB962C8B-B14F-4D97-AF65-F5344CB8AC3E}">
        <p14:creationId xmlns:p14="http://schemas.microsoft.com/office/powerpoint/2010/main" val="136855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93390" y="3573016"/>
            <a:ext cx="7807002" cy="792088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8E001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r>
              <a:rPr lang="it-IT" dirty="0"/>
              <a:t>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93390" y="4374248"/>
            <a:ext cx="7807002" cy="43204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Stile del sottotitolo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93390" y="4824584"/>
            <a:ext cx="7807002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endParaRPr lang="it-IT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0" y="6453336"/>
            <a:ext cx="9144000" cy="211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360000"/>
            <a:r>
              <a:rPr lang="it-IT" sz="900" dirty="0">
                <a:solidFill>
                  <a:srgbClr val="8E001C"/>
                </a:solidFill>
                <a:latin typeface="Arial" pitchFamily="34" charset="0"/>
                <a:cs typeface="Arial" pitchFamily="34" charset="0"/>
              </a:rPr>
              <a:t>Ufficio di Statistica di Roma Capitale 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PLRRT80A26H501V\Documents\format\ML_3D_orizz_pos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2" b="20725"/>
          <a:stretch/>
        </p:blipFill>
        <p:spPr bwMode="auto">
          <a:xfrm>
            <a:off x="4702696" y="271281"/>
            <a:ext cx="325368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/>
          <p:cNvGrpSpPr/>
          <p:nvPr userDrawn="1"/>
        </p:nvGrpSpPr>
        <p:grpSpPr>
          <a:xfrm>
            <a:off x="1" y="0"/>
            <a:ext cx="9143999" cy="1152000"/>
            <a:chOff x="1" y="0"/>
            <a:chExt cx="9143999" cy="1152000"/>
          </a:xfrm>
        </p:grpSpPr>
        <p:pic>
          <p:nvPicPr>
            <p:cNvPr id="14" name="Immagin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166783" cy="1152000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 userDrawn="1"/>
          </p:nvSpPr>
          <p:spPr>
            <a:xfrm>
              <a:off x="3166784" y="0"/>
              <a:ext cx="5977216" cy="1152000"/>
            </a:xfrm>
            <a:prstGeom prst="rect">
              <a:avLst/>
            </a:prstGeom>
            <a:solidFill>
              <a:srgbClr val="8E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1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7001" cy="459312"/>
          </a:xfrm>
        </p:spPr>
        <p:txBody>
          <a:bodyPr>
            <a:noAutofit/>
          </a:bodyPr>
          <a:lstStyle>
            <a:lvl1pPr marL="180975" indent="0" algn="l"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-2307" y="818449"/>
            <a:ext cx="9144000" cy="18000"/>
          </a:xfrm>
          <a:prstGeom prst="rect">
            <a:avLst/>
          </a:prstGeom>
          <a:solidFill>
            <a:srgbClr val="8E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rgbClr val="5A5A5A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0" y="6453336"/>
            <a:ext cx="6516216" cy="211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360000"/>
            <a:r>
              <a:rPr lang="it-IT" sz="900" dirty="0">
                <a:solidFill>
                  <a:srgbClr val="8E001C"/>
                </a:solidFill>
                <a:latin typeface="Arial" pitchFamily="34" charset="0"/>
                <a:cs typeface="Arial" pitchFamily="34" charset="0"/>
              </a:rPr>
              <a:t>Ufficio di Statistica di Roma Capitale </a:t>
            </a:r>
          </a:p>
        </p:txBody>
      </p:sp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0392" y="6376243"/>
            <a:ext cx="586408" cy="365125"/>
          </a:xfrm>
          <a:noFill/>
          <a:ln>
            <a:noFill/>
          </a:ln>
        </p:spPr>
        <p:txBody>
          <a:bodyPr/>
          <a:lstStyle>
            <a:lvl1pPr>
              <a:defRPr sz="1100" b="0">
                <a:solidFill>
                  <a:srgbClr val="8E001C"/>
                </a:solidFill>
                <a:latin typeface="+mn-lt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0A9C65D-559A-4E5E-AE47-E6C6FD6A6C6E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 rot="5400000">
            <a:off x="7945759" y="6525328"/>
            <a:ext cx="288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4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a sx -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3"/>
          <p:cNvSpPr>
            <a:spLocks noGrp="1"/>
          </p:cNvSpPr>
          <p:nvPr>
            <p:ph sz="half" idx="2"/>
          </p:nvPr>
        </p:nvSpPr>
        <p:spPr>
          <a:xfrm>
            <a:off x="2505034" y="1268760"/>
            <a:ext cx="6552000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3pPr>
            <a:lvl4pPr marL="16573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4pPr>
            <a:lvl5pPr marL="21145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7" name="Segnaposto contenuto 2"/>
          <p:cNvSpPr>
            <a:spLocks noGrp="1"/>
          </p:cNvSpPr>
          <p:nvPr>
            <p:ph sz="half" idx="13"/>
          </p:nvPr>
        </p:nvSpPr>
        <p:spPr>
          <a:xfrm>
            <a:off x="71760" y="1268760"/>
            <a:ext cx="2340000" cy="48245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8E001C"/>
                </a:solidFill>
                <a:latin typeface="+mn-lt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7001" cy="459312"/>
          </a:xfrm>
        </p:spPr>
        <p:txBody>
          <a:bodyPr>
            <a:noAutofit/>
          </a:bodyPr>
          <a:lstStyle>
            <a:lvl1pPr marL="180975" indent="0" algn="l"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-2307" y="818449"/>
            <a:ext cx="9144000" cy="18000"/>
          </a:xfrm>
          <a:prstGeom prst="rect">
            <a:avLst/>
          </a:prstGeom>
          <a:solidFill>
            <a:srgbClr val="8E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rgbClr val="5A5A5A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Rettangolo 14"/>
          <p:cNvSpPr/>
          <p:nvPr userDrawn="1"/>
        </p:nvSpPr>
        <p:spPr>
          <a:xfrm rot="16200000">
            <a:off x="62767" y="3672296"/>
            <a:ext cx="4824000" cy="18000"/>
          </a:xfrm>
          <a:prstGeom prst="rect">
            <a:avLst/>
          </a:prstGeom>
          <a:solidFill>
            <a:srgbClr val="8E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rgbClr val="5A5A5A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0" y="6453336"/>
            <a:ext cx="6516216" cy="211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360000"/>
            <a:r>
              <a:rPr lang="it-IT" sz="900" dirty="0">
                <a:solidFill>
                  <a:srgbClr val="8E001C"/>
                </a:solidFill>
                <a:latin typeface="Arial" pitchFamily="34" charset="0"/>
                <a:cs typeface="Arial" pitchFamily="34" charset="0"/>
              </a:rPr>
              <a:t>Ufficio di Statistica di Roma Capitale </a:t>
            </a:r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0392" y="6376243"/>
            <a:ext cx="586408" cy="365125"/>
          </a:xfrm>
          <a:noFill/>
        </p:spPr>
        <p:txBody>
          <a:bodyPr/>
          <a:lstStyle>
            <a:lvl1pPr>
              <a:defRPr sz="1100" b="0">
                <a:solidFill>
                  <a:srgbClr val="8E001C"/>
                </a:solidFill>
                <a:latin typeface="+mn-lt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821FE9E-356C-4C7D-A02A-F252445FAF56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 userDrawn="1"/>
        </p:nvCxnSpPr>
        <p:spPr>
          <a:xfrm rot="5400000">
            <a:off x="7945759" y="6525328"/>
            <a:ext cx="288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0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da sx -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3"/>
          <p:cNvSpPr>
            <a:spLocks noGrp="1"/>
          </p:cNvSpPr>
          <p:nvPr>
            <p:ph sz="half" idx="2"/>
          </p:nvPr>
        </p:nvSpPr>
        <p:spPr>
          <a:xfrm>
            <a:off x="2505034" y="1268760"/>
            <a:ext cx="6552000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+mn-lt"/>
                <a:cs typeface="Arial" pitchFamily="34" charset="0"/>
              </a:defRPr>
            </a:lvl2pPr>
            <a:lvl3pPr marL="12001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3pPr>
            <a:lvl4pPr marL="16573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4pPr>
            <a:lvl5pPr marL="2114550" indent="-285750"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7" name="Segnaposto contenuto 2"/>
          <p:cNvSpPr>
            <a:spLocks noGrp="1"/>
          </p:cNvSpPr>
          <p:nvPr>
            <p:ph sz="half" idx="13"/>
          </p:nvPr>
        </p:nvSpPr>
        <p:spPr>
          <a:xfrm>
            <a:off x="71760" y="1268760"/>
            <a:ext cx="2340000" cy="48245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8E001C"/>
                </a:solidFill>
                <a:latin typeface="+mn-lt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7001" cy="459312"/>
          </a:xfrm>
        </p:spPr>
        <p:txBody>
          <a:bodyPr>
            <a:noAutofit/>
          </a:bodyPr>
          <a:lstStyle>
            <a:lvl1pPr marL="180975" indent="0" algn="l"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-2307" y="818449"/>
            <a:ext cx="9144000" cy="18000"/>
          </a:xfrm>
          <a:prstGeom prst="rect">
            <a:avLst/>
          </a:prstGeom>
          <a:solidFill>
            <a:srgbClr val="8E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rgbClr val="5A5A5A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Rettangolo 14"/>
          <p:cNvSpPr/>
          <p:nvPr userDrawn="1"/>
        </p:nvSpPr>
        <p:spPr>
          <a:xfrm rot="16200000">
            <a:off x="62767" y="3672296"/>
            <a:ext cx="4824000" cy="18000"/>
          </a:xfrm>
          <a:prstGeom prst="rect">
            <a:avLst/>
          </a:prstGeom>
          <a:solidFill>
            <a:srgbClr val="8E00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solidFill>
                <a:srgbClr val="5A5A5A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0" y="6453336"/>
            <a:ext cx="6516216" cy="2112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marL="360000"/>
            <a:r>
              <a:rPr lang="it-IT" sz="900" dirty="0">
                <a:solidFill>
                  <a:srgbClr val="8E001C"/>
                </a:solidFill>
                <a:latin typeface="Arial" pitchFamily="34" charset="0"/>
                <a:cs typeface="Arial" pitchFamily="34" charset="0"/>
              </a:rPr>
              <a:t>Ufficio di Statistica di Roma Capitale </a:t>
            </a:r>
          </a:p>
        </p:txBody>
      </p:sp>
      <p:sp>
        <p:nvSpPr>
          <p:cNvPr id="2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0392" y="6376243"/>
            <a:ext cx="586408" cy="365125"/>
          </a:xfrm>
          <a:noFill/>
        </p:spPr>
        <p:txBody>
          <a:bodyPr/>
          <a:lstStyle>
            <a:lvl1pPr>
              <a:defRPr sz="1100" b="0">
                <a:solidFill>
                  <a:srgbClr val="8E001C"/>
                </a:solidFill>
                <a:latin typeface="+mn-lt"/>
                <a:cs typeface="Arial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3821FE9E-356C-4C7D-A02A-F252445FAF56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 userDrawn="1"/>
        </p:nvCxnSpPr>
        <p:spPr>
          <a:xfrm rot="5400000">
            <a:off x="7945759" y="6525328"/>
            <a:ext cx="288000" cy="0"/>
          </a:xfrm>
          <a:prstGeom prst="line">
            <a:avLst/>
          </a:prstGeom>
          <a:ln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56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03848" y="6356350"/>
            <a:ext cx="281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FFFFFF"/>
                </a:solidFill>
                <a:latin typeface="Verdana" pitchFamily="34" charset="0"/>
              </a:rPr>
              <a:t>1</a:t>
            </a:r>
            <a:endParaRPr lang="it-IT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4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1" r:id="rId3"/>
    <p:sldLayoutId id="214748371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03848" y="6356350"/>
            <a:ext cx="281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FFFFFF"/>
                </a:solidFill>
                <a:latin typeface="Verdana" pitchFamily="34" charset="0"/>
              </a:rPr>
              <a:t>1</a:t>
            </a:r>
            <a:endParaRPr lang="it-IT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8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pensalutelazio.it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it/url?sa=i&amp;rct=j&amp;q=&amp;esrc=s&amp;source=images&amp;cd=&amp;ved=2ahUKEwia4sD-1ePiAhVQ46QKHd8_ANAQjRx6BAgBEAU&amp;url=http://myelection.info/guide/x/xvi-municipio-roma-asl-via-monza.html&amp;psig=AOvVaw1Da_CnJLfIr2mAnxIhCnMs&amp;ust=1560419542210224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6449"/>
            <a:ext cx="9143999" cy="1277696"/>
            <a:chOff x="1" y="0"/>
            <a:chExt cx="9143999" cy="1152000"/>
          </a:xfrm>
        </p:grpSpPr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3166783" cy="1152000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 userDrawn="1"/>
          </p:nvSpPr>
          <p:spPr>
            <a:xfrm>
              <a:off x="3166784" y="0"/>
              <a:ext cx="5977216" cy="1152000"/>
            </a:xfrm>
            <a:prstGeom prst="rect">
              <a:avLst/>
            </a:prstGeom>
            <a:solidFill>
              <a:srgbClr val="8E0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Connettore 1 2"/>
          <p:cNvCxnSpPr/>
          <p:nvPr/>
        </p:nvCxnSpPr>
        <p:spPr>
          <a:xfrm>
            <a:off x="8100392" y="3284984"/>
            <a:ext cx="0" cy="1753166"/>
          </a:xfrm>
          <a:prstGeom prst="line">
            <a:avLst/>
          </a:prstGeom>
          <a:ln w="19050">
            <a:solidFill>
              <a:srgbClr val="8E00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365446" y="3107052"/>
            <a:ext cx="566746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3600" b="1" dirty="0">
                <a:solidFill>
                  <a:srgbClr val="8E001C"/>
                </a:solidFill>
                <a:cs typeface="Times New Roman" pitchFamily="18" charset="0"/>
              </a:rPr>
              <a:t>I numeri dei Municipi</a:t>
            </a:r>
          </a:p>
          <a:p>
            <a:pPr algn="r"/>
            <a:endParaRPr lang="it-IT" sz="2800" b="1" dirty="0">
              <a:cs typeface="Times New Roman" pitchFamily="18" charset="0"/>
            </a:endParaRPr>
          </a:p>
          <a:p>
            <a:pPr algn="r"/>
            <a:r>
              <a:rPr lang="it-IT" sz="2800" b="1" dirty="0">
                <a:cs typeface="Times New Roman" pitchFamily="18" charset="0"/>
              </a:rPr>
              <a:t>Salute e Sanità</a:t>
            </a:r>
          </a:p>
          <a:p>
            <a:pPr algn="r"/>
            <a:r>
              <a:rPr lang="it-IT" sz="2800" dirty="0">
                <a:cs typeface="Times New Roman" pitchFamily="18" charset="0"/>
              </a:rPr>
              <a:t>Anno 2021</a:t>
            </a:r>
          </a:p>
        </p:txBody>
      </p:sp>
    </p:spTree>
    <p:extLst>
      <p:ext uri="{BB962C8B-B14F-4D97-AF65-F5344CB8AC3E}">
        <p14:creationId xmlns:p14="http://schemas.microsoft.com/office/powerpoint/2010/main" val="40070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107504" y="1268760"/>
            <a:ext cx="2376264" cy="4896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b="1" dirty="0"/>
              <a:t>4.964</a:t>
            </a:r>
            <a:r>
              <a:rPr lang="it-IT" sz="1600" dirty="0"/>
              <a:t> Interruzioni volontarie di gravidanza (IVG) nel 2021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6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9 </a:t>
            </a:r>
            <a:r>
              <a:rPr lang="it-IT" sz="1600" dirty="0"/>
              <a:t>strutture che erogano il servizio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6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1.774</a:t>
            </a:r>
            <a:r>
              <a:rPr lang="it-IT" sz="1400" dirty="0"/>
              <a:t> (35,7%) S. Camillo </a:t>
            </a:r>
            <a:r>
              <a:rPr lang="it-IT" sz="1400" dirty="0" err="1"/>
              <a:t>Forlanini</a:t>
            </a:r>
            <a:r>
              <a:rPr lang="it-IT" sz="1400" dirty="0"/>
              <a:t> (Municipio XII)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41,8% </a:t>
            </a:r>
            <a:r>
              <a:rPr lang="it-IT" sz="1600" dirty="0"/>
              <a:t>donne con età 25-34 anni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2573300" y="836712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Interruzioni volontarie di gravidanza per struttura 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83768" y="6050388"/>
            <a:ext cx="65527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di Roma Capitale su dati Regione Lazio – Direzione Regionale Salute e Integrazione Sociosanitaria</a:t>
            </a:r>
          </a:p>
        </p:txBody>
      </p:sp>
      <p:sp>
        <p:nvSpPr>
          <p:cNvPr id="11" name="Titolo 3"/>
          <p:cNvSpPr>
            <a:spLocks noGrp="1"/>
          </p:cNvSpPr>
          <p:nvPr>
            <p:ph type="title"/>
          </p:nvPr>
        </p:nvSpPr>
        <p:spPr>
          <a:xfrm>
            <a:off x="14766" y="188640"/>
            <a:ext cx="9147001" cy="576064"/>
          </a:xfrm>
          <a:noFill/>
        </p:spPr>
        <p:txBody>
          <a:bodyPr/>
          <a:lstStyle/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C7969623-308B-0CBD-8EEA-3B630C776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08128"/>
              </p:ext>
            </p:extLst>
          </p:nvPr>
        </p:nvGraphicFramePr>
        <p:xfrm>
          <a:off x="2483768" y="1428935"/>
          <a:ext cx="6408712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0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03" y="1700808"/>
            <a:ext cx="4220157" cy="4331313"/>
          </a:xfrm>
          <a:prstGeom prst="rect">
            <a:avLst/>
          </a:prstGeom>
          <a:noFill/>
        </p:spPr>
      </p:pic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14766" y="2338694"/>
            <a:ext cx="2340000" cy="28905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ASL Roma 1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 </a:t>
            </a:r>
            <a:r>
              <a:rPr lang="it-IT" sz="1400" b="1" dirty="0"/>
              <a:t>I, II, III, XIII, XIV, XV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ASL Roma 2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 </a:t>
            </a:r>
            <a:r>
              <a:rPr lang="it-IT" sz="1400" b="1" dirty="0"/>
              <a:t>IV, V, VI, VII, VIII, IX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/>
              <a:t>ASL Roma 3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 </a:t>
            </a:r>
            <a:r>
              <a:rPr lang="it-IT" sz="1400" b="1" dirty="0"/>
              <a:t>X, XI, XII</a:t>
            </a:r>
            <a:endParaRPr lang="it-IT" b="1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766" y="188640"/>
            <a:ext cx="9147001" cy="576064"/>
          </a:xfrm>
        </p:spPr>
        <p:txBody>
          <a:bodyPr/>
          <a:lstStyle/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2555776" y="917808"/>
            <a:ext cx="640871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solidFill>
                  <a:srgbClr val="8E001C"/>
                </a:solidFill>
                <a:cs typeface="Arial" pitchFamily="34" charset="0"/>
              </a:rPr>
              <a:t>Le Aziende Sanitarie Locali e Municipi 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57656" y="5914960"/>
            <a:ext cx="36724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di Roma Capitale</a:t>
            </a:r>
          </a:p>
        </p:txBody>
      </p:sp>
    </p:spTree>
    <p:extLst>
      <p:ext uri="{BB962C8B-B14F-4D97-AF65-F5344CB8AC3E}">
        <p14:creationId xmlns:p14="http://schemas.microsoft.com/office/powerpoint/2010/main" val="5683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137634" y="1867719"/>
            <a:ext cx="2340000" cy="3669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 con più residenti per medico di base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Municipio VI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Municipio XV </a:t>
            </a:r>
            <a:endParaRPr lang="it-IT" sz="15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5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5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 con più bambini per pediatra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Municipio II</a:t>
            </a:r>
            <a:endParaRPr lang="it-IT" sz="1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dirty="0"/>
              <a:t>Municipio VI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2555776" y="937103"/>
            <a:ext cx="6408712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Numero medio di residenti per Medico/Pediatra</a:t>
            </a:r>
          </a:p>
          <a:p>
            <a:pPr marL="0" indent="0" algn="ctr">
              <a:buNone/>
            </a:pPr>
            <a:r>
              <a:rPr lang="it-IT" sz="17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83768" y="567684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 medici e pediatri: Elaborazioni Ufficio di Statistica di Roma Capitale su dati </a:t>
            </a:r>
            <a:r>
              <a:rPr lang="it-IT" sz="900" i="1" dirty="0" err="1"/>
              <a:t>LazioCrea</a:t>
            </a:r>
            <a:r>
              <a:rPr lang="it-IT" sz="900" i="1" dirty="0"/>
              <a:t>-Direzione Sistemi Informativi-Sistemi Centrali e di accesso per la Sanità</a:t>
            </a:r>
          </a:p>
          <a:p>
            <a:r>
              <a:rPr lang="it-IT" sz="900" i="1" dirty="0"/>
              <a:t>Note: la visura dei MMG e PLS è al 31/12/2021; la stima del numero medio di assistiti è calcolata attraverso il rapporto tra la popolazione media residente 2021 e il numero di medici/pediatri</a:t>
            </a:r>
          </a:p>
        </p:txBody>
      </p:sp>
      <p:sp>
        <p:nvSpPr>
          <p:cNvPr id="13" name="Titolo 3"/>
          <p:cNvSpPr txBox="1">
            <a:spLocks/>
          </p:cNvSpPr>
          <p:nvPr/>
        </p:nvSpPr>
        <p:spPr>
          <a:xfrm>
            <a:off x="-2913" y="201314"/>
            <a:ext cx="9147001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180975" indent="0" algn="l" defTabSz="914400" rtl="0" eaLnBrk="1" latinLnBrk="0" hangingPunct="1">
              <a:spcBef>
                <a:spcPct val="0"/>
              </a:spcBef>
              <a:buNone/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097549"/>
              </p:ext>
            </p:extLst>
          </p:nvPr>
        </p:nvGraphicFramePr>
        <p:xfrm>
          <a:off x="2615352" y="1542442"/>
          <a:ext cx="637794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060072"/>
              </p:ext>
            </p:extLst>
          </p:nvPr>
        </p:nvGraphicFramePr>
        <p:xfrm>
          <a:off x="2600112" y="3491663"/>
          <a:ext cx="6393180" cy="215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11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71760" y="1412776"/>
            <a:ext cx="2340000" cy="46805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18</a:t>
            </a:r>
            <a:r>
              <a:rPr lang="it-IT" sz="1600" dirty="0"/>
              <a:t> </a:t>
            </a:r>
            <a:r>
              <a:rPr lang="it-IT" sz="1400" dirty="0"/>
              <a:t>Ambulatori di Cure Primarie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7</a:t>
            </a:r>
            <a:r>
              <a:rPr lang="it-IT" sz="1600" dirty="0"/>
              <a:t> </a:t>
            </a:r>
            <a:r>
              <a:rPr lang="it-IT" sz="1400" dirty="0"/>
              <a:t>Case della Salute </a:t>
            </a:r>
            <a:endParaRPr lang="it-IT" sz="16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6</a:t>
            </a:r>
            <a:r>
              <a:rPr lang="it-IT" sz="1600" dirty="0"/>
              <a:t> </a:t>
            </a:r>
            <a:r>
              <a:rPr lang="it-IT" sz="1400" dirty="0"/>
              <a:t>Ambulatori Pediatrici (presso le sedi delle Case della Salute o dei Poliambulatori)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8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Case della Salute: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+23,9 </a:t>
            </a:r>
            <a:r>
              <a:rPr lang="it-IT" sz="1400" dirty="0"/>
              <a:t>volume di prestazioni 2021 vs 2020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- 5,0% </a:t>
            </a:r>
            <a:r>
              <a:rPr lang="it-IT" sz="1400" dirty="0"/>
              <a:t>volume di prestazioni 2020 vs 2019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+8,3% </a:t>
            </a:r>
            <a:r>
              <a:rPr lang="it-IT" sz="1400" dirty="0"/>
              <a:t>volume di prestazioni 2019 vs 2018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+6,3% </a:t>
            </a:r>
            <a:r>
              <a:rPr lang="it-IT" sz="1400" dirty="0"/>
              <a:t>volume di prestazioni 2018 vs 2017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2555776" y="836712"/>
            <a:ext cx="640871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Ambulatori di Cure primarie e Case della Salute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rgbClr val="8E001C"/>
                </a:solidFill>
                <a:cs typeface="Arial" pitchFamily="34" charset="0"/>
              </a:rPr>
              <a:t>Anno 2021</a:t>
            </a:r>
            <a:endParaRPr lang="it-IT" sz="1600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39288" y="5877272"/>
            <a:ext cx="65527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su dati Regione Lazio e  </a:t>
            </a:r>
            <a:r>
              <a:rPr lang="it-IT" sz="900" i="1" u="sng" dirty="0">
                <a:hlinkClick r:id="rId2"/>
              </a:rPr>
              <a:t>www.opensalutelazio.it</a:t>
            </a:r>
            <a:endParaRPr lang="it-IT" sz="900" dirty="0"/>
          </a:p>
          <a:p>
            <a:r>
              <a:rPr lang="it-IT" sz="900" dirty="0"/>
              <a:t>Nota: Gli Ambulatori di Cure Primarie sono aperti sabato, domenica, festivi dalle 10.00 alle 19.00 e prefestivi dalle 14.00 alle 19.00; Le Case della Salute sono aperte dalle 8.00 alle 20.00.</a:t>
            </a:r>
            <a:endParaRPr lang="it-IT" sz="900" dirty="0">
              <a:effectLst/>
            </a:endParaRPr>
          </a:p>
        </p:txBody>
      </p:sp>
      <p:pic>
        <p:nvPicPr>
          <p:cNvPr id="15" name="Immagin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56" y="1730715"/>
            <a:ext cx="3889375" cy="41884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pSp>
        <p:nvGrpSpPr>
          <p:cNvPr id="12" name="Gruppo 11"/>
          <p:cNvGrpSpPr/>
          <p:nvPr/>
        </p:nvGrpSpPr>
        <p:grpSpPr>
          <a:xfrm>
            <a:off x="6228184" y="2102590"/>
            <a:ext cx="1705671" cy="688861"/>
            <a:chOff x="7114801" y="2164075"/>
            <a:chExt cx="1705671" cy="688861"/>
          </a:xfrm>
        </p:grpSpPr>
        <p:sp>
          <p:nvSpPr>
            <p:cNvPr id="6" name="Rettangolo 5"/>
            <p:cNvSpPr/>
            <p:nvPr/>
          </p:nvSpPr>
          <p:spPr>
            <a:xfrm>
              <a:off x="7114801" y="2240880"/>
              <a:ext cx="108000" cy="108000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7121190" y="245690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riangolo isoscele 9"/>
            <p:cNvSpPr/>
            <p:nvPr/>
          </p:nvSpPr>
          <p:spPr>
            <a:xfrm>
              <a:off x="7128296" y="2672928"/>
              <a:ext cx="108000" cy="108000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194706" y="2164075"/>
              <a:ext cx="16257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Ambulatori di cure primarie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194706" y="2390691"/>
              <a:ext cx="1059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Case della Salute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194706" y="2606715"/>
              <a:ext cx="13933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/>
                <a:t>Ambulatorio pediatrico</a:t>
              </a:r>
            </a:p>
          </p:txBody>
        </p:sp>
      </p:grpSp>
      <p:sp>
        <p:nvSpPr>
          <p:cNvPr id="16" name="Titolo 3"/>
          <p:cNvSpPr txBox="1">
            <a:spLocks/>
          </p:cNvSpPr>
          <p:nvPr/>
        </p:nvSpPr>
        <p:spPr>
          <a:xfrm>
            <a:off x="-2913" y="201314"/>
            <a:ext cx="914700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0975" indent="0" algn="l" defTabSz="914400" rtl="0" eaLnBrk="1" latinLnBrk="0" hangingPunct="1">
              <a:spcBef>
                <a:spcPct val="0"/>
              </a:spcBef>
              <a:buNone/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</p:spTree>
    <p:extLst>
      <p:ext uri="{BB962C8B-B14F-4D97-AF65-F5344CB8AC3E}">
        <p14:creationId xmlns:p14="http://schemas.microsoft.com/office/powerpoint/2010/main" val="39027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51758" y="1412776"/>
            <a:ext cx="2360002" cy="4680520"/>
          </a:xfrm>
        </p:spPr>
        <p:txBody>
          <a:bodyPr>
            <a:normAutofit lnSpcReduction="10000"/>
          </a:bodyPr>
          <a:lstStyle/>
          <a:p>
            <a:endParaRPr lang="it-IT" sz="1600" b="1" dirty="0"/>
          </a:p>
          <a:p>
            <a:endParaRPr lang="it-IT" sz="1600" b="1" dirty="0"/>
          </a:p>
          <a:p>
            <a:endParaRPr lang="it-IT" sz="16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21</a:t>
            </a:r>
            <a:r>
              <a:rPr lang="it-IT" sz="1600" dirty="0"/>
              <a:t> </a:t>
            </a:r>
            <a:r>
              <a:rPr lang="it-IT" sz="1400" dirty="0"/>
              <a:t>strutture ospedaliere con servizio di emergenza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828.482 </a:t>
            </a:r>
            <a:r>
              <a:rPr lang="it-IT" sz="1400" dirty="0"/>
              <a:t>totale accessi 2021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+9,9% </a:t>
            </a:r>
            <a:r>
              <a:rPr lang="it-IT" sz="1400" dirty="0"/>
              <a:t>di accessi nel 2021 rispetto al 2020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000" i="1" dirty="0"/>
              <a:t>* Numero medio di accessi: numero totale di accessi in P.S. del municipio sul numero di strutture con servizio di emergenza del municipio stesso</a:t>
            </a:r>
            <a:endParaRPr lang="it-IT" sz="1050" i="1" dirty="0"/>
          </a:p>
          <a:p>
            <a:endParaRPr lang="it-IT" sz="1600" b="1" dirty="0"/>
          </a:p>
          <a:p>
            <a:endParaRPr lang="it-IT" sz="1600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443823" y="5988483"/>
            <a:ext cx="67001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su dati Regione Lazio-Direzione Regionale Salute e Integrazione Socio Sanitaria. Dati SIES 2021.</a:t>
            </a:r>
          </a:p>
        </p:txBody>
      </p:sp>
      <p:grpSp>
        <p:nvGrpSpPr>
          <p:cNvPr id="22" name="Gruppo 21"/>
          <p:cNvGrpSpPr/>
          <p:nvPr/>
        </p:nvGrpSpPr>
        <p:grpSpPr>
          <a:xfrm>
            <a:off x="6084168" y="2023739"/>
            <a:ext cx="2880320" cy="2880319"/>
            <a:chOff x="6376111" y="1052737"/>
            <a:chExt cx="2732393" cy="2808646"/>
          </a:xfrm>
        </p:grpSpPr>
        <p:pic>
          <p:nvPicPr>
            <p:cNvPr id="3" name="Picture 2" descr="Risultati immagini per mappa roma capitale municipi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6111" y="1052737"/>
              <a:ext cx="2732393" cy="2808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7457549" y="2333949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5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574695" y="2210839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1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866100" y="2420888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1</a:t>
              </a: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8172400" y="2534707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2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524328" y="3038763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3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948264" y="3140968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1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831118" y="2501280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2</a:t>
              </a: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973431" y="2255064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1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841387" y="1916832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3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7290036" y="1844824"/>
              <a:ext cx="234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>
                  <a:solidFill>
                    <a:srgbClr val="1237EE"/>
                  </a:solidFill>
                </a:rPr>
                <a:t>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349225" y="1124744"/>
              <a:ext cx="150233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rgbClr val="1237EE"/>
                  </a:solidFill>
                </a:rPr>
                <a:t>N. Strutture ospedaliere</a:t>
              </a:r>
            </a:p>
          </p:txBody>
        </p:sp>
      </p:grpSp>
      <p:sp>
        <p:nvSpPr>
          <p:cNvPr id="7" name="Segnaposto contenuto 1"/>
          <p:cNvSpPr txBox="1">
            <a:spLocks/>
          </p:cNvSpPr>
          <p:nvPr/>
        </p:nvSpPr>
        <p:spPr>
          <a:xfrm>
            <a:off x="2480335" y="854816"/>
            <a:ext cx="6484153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Numero medio di accessi</a:t>
            </a:r>
            <a:r>
              <a:rPr lang="it-IT" sz="2600" baseline="30000" dirty="0">
                <a:solidFill>
                  <a:srgbClr val="8E001C"/>
                </a:solidFill>
                <a:cs typeface="Arial" pitchFamily="34" charset="0"/>
              </a:rPr>
              <a:t>*</a:t>
            </a: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 in Pronto Soccorso </a:t>
            </a:r>
          </a:p>
          <a:p>
            <a:pPr marL="0" indent="0" algn="ctr">
              <a:buNone/>
            </a:pPr>
            <a:r>
              <a:rPr lang="it-IT" sz="17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25" name="Titolo 3"/>
          <p:cNvSpPr txBox="1">
            <a:spLocks/>
          </p:cNvSpPr>
          <p:nvPr/>
        </p:nvSpPr>
        <p:spPr>
          <a:xfrm>
            <a:off x="-2913" y="201314"/>
            <a:ext cx="9147001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180975" indent="0" algn="l" defTabSz="914400" rtl="0" eaLnBrk="1" latinLnBrk="0" hangingPunct="1">
              <a:spcBef>
                <a:spcPct val="0"/>
              </a:spcBef>
              <a:buNone/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598470"/>
              </p:ext>
            </p:extLst>
          </p:nvPr>
        </p:nvGraphicFramePr>
        <p:xfrm>
          <a:off x="2481602" y="1378294"/>
          <a:ext cx="3602566" cy="461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03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71759" y="980728"/>
            <a:ext cx="2495897" cy="52975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Posti letto ospedalieri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4,9</a:t>
            </a:r>
            <a:r>
              <a:rPr lang="it-IT" sz="1400" dirty="0"/>
              <a:t> posti letto nei reparti per acuti per 1.000 abitanti	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0,8</a:t>
            </a:r>
            <a:r>
              <a:rPr lang="it-IT" sz="1400" dirty="0"/>
              <a:t> posti letto nei reparti di riabilitazione e lungodegenza per 1.000 abitanti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05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Reparti per acuti</a:t>
            </a:r>
            <a:endParaRPr lang="it-IT" sz="1400" b="1" i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13,9</a:t>
            </a:r>
            <a:r>
              <a:rPr lang="it-IT" sz="1400" dirty="0"/>
              <a:t> PL ogni 1.000 ab </a:t>
            </a:r>
            <a:r>
              <a:rPr lang="it-IT" sz="1400" b="1" dirty="0"/>
              <a:t>Municipio XIV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12,9</a:t>
            </a:r>
            <a:r>
              <a:rPr lang="it-IT" sz="1400" dirty="0"/>
              <a:t> PL ogni 1.000 ab </a:t>
            </a:r>
            <a:r>
              <a:rPr lang="it-IT" sz="1400" b="1" dirty="0"/>
              <a:t>Municipio XII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12,7</a:t>
            </a:r>
            <a:r>
              <a:rPr lang="it-IT" sz="1400" dirty="0"/>
              <a:t> PL ogni 1.000 ab </a:t>
            </a:r>
            <a:r>
              <a:rPr lang="it-IT" sz="1400" b="1" dirty="0"/>
              <a:t>Municipio 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Reparti di riabilitazione e lungodegenza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3,2</a:t>
            </a:r>
            <a:r>
              <a:rPr lang="it-IT" sz="1400" dirty="0"/>
              <a:t> PL ogni 1.000 ab </a:t>
            </a:r>
            <a:r>
              <a:rPr lang="it-IT" sz="1400" b="1" dirty="0" err="1"/>
              <a:t>Mun</a:t>
            </a:r>
            <a:r>
              <a:rPr lang="it-IT" sz="1400" b="1" dirty="0"/>
              <a:t>.  XII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3,1</a:t>
            </a:r>
            <a:r>
              <a:rPr lang="it-IT" sz="1400" dirty="0"/>
              <a:t> PL ogni 1.000 ab </a:t>
            </a:r>
            <a:r>
              <a:rPr lang="it-IT" sz="1400" b="1" dirty="0" err="1"/>
              <a:t>Mun</a:t>
            </a:r>
            <a:r>
              <a:rPr lang="it-IT" sz="1400" b="1" dirty="0"/>
              <a:t>.  XI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2,5</a:t>
            </a:r>
            <a:r>
              <a:rPr lang="it-IT" sz="1400" dirty="0"/>
              <a:t> PL ogni 1.000 ab </a:t>
            </a:r>
            <a:r>
              <a:rPr lang="it-IT" sz="1400" b="1" dirty="0" err="1"/>
              <a:t>Mun</a:t>
            </a:r>
            <a:r>
              <a:rPr lang="it-IT" sz="1400" b="1" dirty="0"/>
              <a:t>.  VIII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3771022" y="836712"/>
            <a:ext cx="3794659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Posti letto ospedalieri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13985" y="6162812"/>
            <a:ext cx="65527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di Roma Capitale su dati Ministero della Salute - open data </a:t>
            </a:r>
          </a:p>
        </p:txBody>
      </p:sp>
      <p:sp>
        <p:nvSpPr>
          <p:cNvPr id="19" name="Titolo 3"/>
          <p:cNvSpPr txBox="1">
            <a:spLocks/>
          </p:cNvSpPr>
          <p:nvPr/>
        </p:nvSpPr>
        <p:spPr>
          <a:xfrm>
            <a:off x="-2913" y="201314"/>
            <a:ext cx="9147001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180975" indent="0" algn="l" defTabSz="914400" rtl="0" eaLnBrk="1" latinLnBrk="0" hangingPunct="1">
              <a:spcBef>
                <a:spcPct val="0"/>
              </a:spcBef>
              <a:buNone/>
              <a:defRPr lang="it-IT" sz="2800" b="1" kern="1200" dirty="0" smtClean="0">
                <a:solidFill>
                  <a:srgbClr val="8E001C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57" y="1834548"/>
            <a:ext cx="3498309" cy="3600400"/>
          </a:xfrm>
          <a:prstGeom prst="rect">
            <a:avLst/>
          </a:prstGeom>
          <a:noFill/>
        </p:spPr>
      </p:pic>
      <p:sp>
        <p:nvSpPr>
          <p:cNvPr id="23" name="CasellaDiTesto 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 txBox="1"/>
          <p:nvPr/>
        </p:nvSpPr>
        <p:spPr>
          <a:xfrm>
            <a:off x="3269170" y="2780169"/>
            <a:ext cx="675288" cy="261610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dirty="0">
                <a:solidFill>
                  <a:schemeClr val="bg1"/>
                </a:solidFill>
              </a:rPr>
              <a:t>53,3%</a:t>
            </a:r>
          </a:p>
        </p:txBody>
      </p:sp>
      <p:sp>
        <p:nvSpPr>
          <p:cNvPr id="24" name="CasellaDiTesto 5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SpPr txBox="1"/>
          <p:nvPr/>
        </p:nvSpPr>
        <p:spPr>
          <a:xfrm>
            <a:off x="3971945" y="4221088"/>
            <a:ext cx="598642" cy="261610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 dirty="0">
                <a:solidFill>
                  <a:schemeClr val="bg1"/>
                </a:solidFill>
              </a:rPr>
              <a:t>22,7%</a:t>
            </a:r>
          </a:p>
        </p:txBody>
      </p:sp>
      <p:sp>
        <p:nvSpPr>
          <p:cNvPr id="25" name="CasellaDiTesto 6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SpPr txBox="1"/>
          <p:nvPr/>
        </p:nvSpPr>
        <p:spPr>
          <a:xfrm>
            <a:off x="3508557" y="3802251"/>
            <a:ext cx="561929" cy="261610"/>
          </a:xfrm>
          <a:prstGeom prst="rect">
            <a:avLst/>
          </a:prstGeom>
          <a:solidFill>
            <a:srgbClr val="00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21</a:t>
            </a:r>
            <a:r>
              <a:rPr lang="it-IT" sz="1100" b="1" dirty="0">
                <a:solidFill>
                  <a:schemeClr val="bg1"/>
                </a:solidFill>
              </a:rPr>
              <a:t>,0%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432820"/>
              </p:ext>
            </p:extLst>
          </p:nvPr>
        </p:nvGraphicFramePr>
        <p:xfrm>
          <a:off x="6248941" y="1268760"/>
          <a:ext cx="27567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928885"/>
              </p:ext>
            </p:extLst>
          </p:nvPr>
        </p:nvGraphicFramePr>
        <p:xfrm>
          <a:off x="6248940" y="3839749"/>
          <a:ext cx="2756740" cy="232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64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132444" y="1268760"/>
            <a:ext cx="2340000" cy="4824536"/>
          </a:xfrm>
          <a:noFill/>
        </p:spPr>
        <p:txBody>
          <a:bodyPr>
            <a:normAutofit fontScale="92500" lnSpcReduction="10000"/>
          </a:bodyPr>
          <a:lstStyle/>
          <a:p>
            <a:endParaRPr lang="it-IT" sz="1500" b="1" dirty="0"/>
          </a:p>
          <a:p>
            <a:r>
              <a:rPr lang="it-IT" sz="1500" b="1" dirty="0"/>
              <a:t>Municipi con i più alti volumi di attività* per specialità</a:t>
            </a:r>
          </a:p>
          <a:p>
            <a:endParaRPr lang="it-IT" sz="1500" dirty="0"/>
          </a:p>
          <a:p>
            <a:r>
              <a:rPr lang="it-IT" sz="1500" b="1" dirty="0"/>
              <a:t>Reparti per acuti</a:t>
            </a:r>
          </a:p>
          <a:p>
            <a:r>
              <a:rPr lang="it-IT" sz="1700" b="1" dirty="0"/>
              <a:t>17,5%</a:t>
            </a:r>
            <a:r>
              <a:rPr lang="it-IT" sz="1500" b="1" dirty="0"/>
              <a:t> </a:t>
            </a:r>
            <a:r>
              <a:rPr lang="it-IT" sz="1500" dirty="0"/>
              <a:t>Municipio I </a:t>
            </a:r>
          </a:p>
          <a:p>
            <a:r>
              <a:rPr lang="it-IT" sz="1700" b="1" dirty="0"/>
              <a:t>17,1%</a:t>
            </a:r>
            <a:r>
              <a:rPr lang="it-IT" sz="1500" b="1" dirty="0"/>
              <a:t> </a:t>
            </a:r>
            <a:r>
              <a:rPr lang="it-IT" sz="1500" dirty="0"/>
              <a:t>Municipio XIV </a:t>
            </a:r>
          </a:p>
          <a:p>
            <a:endParaRPr lang="it-IT" sz="1500" dirty="0"/>
          </a:p>
          <a:p>
            <a:r>
              <a:rPr lang="it-IT" sz="1500" b="1" dirty="0"/>
              <a:t>Riabilitazione</a:t>
            </a:r>
          </a:p>
          <a:p>
            <a:r>
              <a:rPr lang="it-IT" sz="1700" b="1" dirty="0"/>
              <a:t>23,2%</a:t>
            </a:r>
            <a:r>
              <a:rPr lang="it-IT" sz="1500" b="1" dirty="0"/>
              <a:t> </a:t>
            </a:r>
            <a:r>
              <a:rPr lang="it-IT" sz="1500" dirty="0"/>
              <a:t>Municipio XI </a:t>
            </a:r>
          </a:p>
          <a:p>
            <a:r>
              <a:rPr lang="it-IT" sz="1700" b="1" dirty="0"/>
              <a:t>21,5%</a:t>
            </a:r>
            <a:r>
              <a:rPr lang="it-IT" sz="1500" b="1" dirty="0"/>
              <a:t> </a:t>
            </a:r>
            <a:r>
              <a:rPr lang="it-IT" sz="1500" dirty="0"/>
              <a:t>Municipio VIII </a:t>
            </a:r>
          </a:p>
          <a:p>
            <a:r>
              <a:rPr lang="it-IT" sz="1700" b="1" dirty="0"/>
              <a:t>19,9%</a:t>
            </a:r>
            <a:r>
              <a:rPr lang="it-IT" sz="1500" b="1" dirty="0"/>
              <a:t> </a:t>
            </a:r>
            <a:r>
              <a:rPr lang="it-IT" sz="1500" dirty="0"/>
              <a:t>Municipio XII </a:t>
            </a:r>
          </a:p>
          <a:p>
            <a:endParaRPr lang="it-IT" sz="1500" dirty="0"/>
          </a:p>
          <a:p>
            <a:r>
              <a:rPr lang="it-IT" sz="1500" b="1" dirty="0"/>
              <a:t>Lungodegenza</a:t>
            </a:r>
          </a:p>
          <a:p>
            <a:r>
              <a:rPr lang="it-IT" sz="1700" b="1" dirty="0"/>
              <a:t>23,4%</a:t>
            </a:r>
            <a:r>
              <a:rPr lang="it-IT" sz="1500" b="1" dirty="0"/>
              <a:t> </a:t>
            </a:r>
            <a:r>
              <a:rPr lang="it-IT" sz="1500" dirty="0"/>
              <a:t>Municipio XII </a:t>
            </a:r>
          </a:p>
          <a:p>
            <a:r>
              <a:rPr lang="it-IT" sz="1600" b="1" dirty="0"/>
              <a:t>18,1%</a:t>
            </a:r>
            <a:r>
              <a:rPr lang="it-IT" sz="1500" b="1" dirty="0"/>
              <a:t> </a:t>
            </a:r>
            <a:r>
              <a:rPr lang="it-IT" sz="1500" dirty="0"/>
              <a:t>Municipio XIV</a:t>
            </a:r>
          </a:p>
          <a:p>
            <a:endParaRPr lang="it-IT" sz="1500" dirty="0"/>
          </a:p>
          <a:p>
            <a:endParaRPr lang="it-IT" sz="1200" dirty="0"/>
          </a:p>
          <a:p>
            <a:r>
              <a:rPr lang="it-IT" sz="1200" dirty="0"/>
              <a:t>*(giornate degenza/accessi %) </a:t>
            </a:r>
            <a:endParaRPr lang="it-IT" sz="14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766" y="188640"/>
            <a:ext cx="9147001" cy="576064"/>
          </a:xfrm>
          <a:noFill/>
        </p:spPr>
        <p:txBody>
          <a:bodyPr/>
          <a:lstStyle/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2483768" y="908720"/>
            <a:ext cx="640871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Volume di attività per specialità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72444" y="5908307"/>
            <a:ext cx="65527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su dati Regione Lazio, Direzione Regionale Salute e Integrazione Socio Sanitaria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729742"/>
              </p:ext>
            </p:extLst>
          </p:nvPr>
        </p:nvGraphicFramePr>
        <p:xfrm>
          <a:off x="2627784" y="1790730"/>
          <a:ext cx="6383772" cy="387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8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36004" y="1308892"/>
            <a:ext cx="2483768" cy="4824536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29.686 </a:t>
            </a:r>
            <a:r>
              <a:rPr lang="it-IT" sz="1400" dirty="0"/>
              <a:t>nuovi nati anno 2021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20</a:t>
            </a:r>
            <a:r>
              <a:rPr lang="it-IT" sz="1400" dirty="0"/>
              <a:t> strutture che erogano il servizio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6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55,2%</a:t>
            </a:r>
            <a:r>
              <a:rPr lang="it-IT" sz="1400" b="1" dirty="0"/>
              <a:t> </a:t>
            </a:r>
            <a:r>
              <a:rPr lang="it-IT" sz="1400" dirty="0"/>
              <a:t>in 4 strutture: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4.693 </a:t>
            </a:r>
            <a:r>
              <a:rPr lang="it-IT" sz="1400" dirty="0"/>
              <a:t> (15,8%) Pol. </a:t>
            </a:r>
            <a:r>
              <a:rPr lang="it-IT" sz="1400" dirty="0" err="1"/>
              <a:t>Casilino</a:t>
            </a:r>
            <a:r>
              <a:rPr lang="it-IT" sz="1400" dirty="0"/>
              <a:t> (Municipio VI)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4.261</a:t>
            </a:r>
            <a:r>
              <a:rPr lang="it-IT" sz="1400" dirty="0"/>
              <a:t> (14,4%) Pol. Gemelli (Municipio XIV)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3.992</a:t>
            </a:r>
            <a:r>
              <a:rPr lang="it-IT" sz="1400" dirty="0"/>
              <a:t> (13,4%) </a:t>
            </a:r>
            <a:r>
              <a:rPr lang="it-IT" sz="1400" dirty="0" err="1"/>
              <a:t>S.Giovanni</a:t>
            </a:r>
            <a:r>
              <a:rPr lang="it-IT" sz="1400" dirty="0"/>
              <a:t> </a:t>
            </a:r>
            <a:r>
              <a:rPr lang="it-IT" sz="1400" dirty="0" err="1"/>
              <a:t>Calibita</a:t>
            </a:r>
            <a:r>
              <a:rPr lang="it-IT" sz="1400" dirty="0"/>
              <a:t> FBF (Municipio I)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3.428</a:t>
            </a:r>
            <a:r>
              <a:rPr lang="it-IT" sz="1400" dirty="0"/>
              <a:t> (11,5%) </a:t>
            </a:r>
            <a:r>
              <a:rPr lang="it-IT" sz="1400" dirty="0" err="1"/>
              <a:t>S.Pietro</a:t>
            </a:r>
            <a:r>
              <a:rPr lang="it-IT" sz="1400" dirty="0"/>
              <a:t> FBF (Municipio XV)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b="1" dirty="0"/>
              <a:t>11.817 </a:t>
            </a:r>
            <a:r>
              <a:rPr lang="it-IT" sz="1400" dirty="0"/>
              <a:t>parti avvenuti con taglio cesareo (</a:t>
            </a:r>
            <a:r>
              <a:rPr lang="it-IT" sz="1400" b="1" dirty="0"/>
              <a:t>9,8%)</a:t>
            </a:r>
            <a:endParaRPr lang="it-IT" sz="14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1831" cy="576064"/>
          </a:xfrm>
          <a:noFill/>
        </p:spPr>
        <p:txBody>
          <a:bodyPr/>
          <a:lstStyle/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2555776" y="908720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Nati per struttura </a:t>
            </a:r>
          </a:p>
          <a:p>
            <a:pPr marL="0" indent="0" algn="ctr">
              <a:buNone/>
            </a:pPr>
            <a:r>
              <a:rPr lang="it-IT" sz="17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24569" y="594928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su dati Regione Lazio, Direzione Regionale Salute e Integrazione Socio Sanitaria e , Rapporto "Le nascite nel Lazio, Anno 2021"</a:t>
            </a:r>
            <a:endParaRPr lang="it-IT" sz="900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752698"/>
              </p:ext>
            </p:extLst>
          </p:nvPr>
        </p:nvGraphicFramePr>
        <p:xfrm>
          <a:off x="2699792" y="1556792"/>
          <a:ext cx="6264696" cy="43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4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3"/>
          </p:nvPr>
        </p:nvSpPr>
        <p:spPr>
          <a:xfrm>
            <a:off x="107504" y="1268760"/>
            <a:ext cx="2376264" cy="4781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/>
              <a:t>3.345</a:t>
            </a:r>
            <a:r>
              <a:rPr lang="it-IT" sz="1500" dirty="0"/>
              <a:t> Aborti spontanei (ABS) nel 2021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500" b="1" dirty="0"/>
              <a:t>22</a:t>
            </a:r>
            <a:r>
              <a:rPr lang="it-IT" sz="1500" dirty="0"/>
              <a:t> strutture che erogano il servizio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3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b="1" dirty="0"/>
              <a:t>35,3% </a:t>
            </a:r>
            <a:r>
              <a:rPr lang="it-IT" sz="1800" dirty="0"/>
              <a:t>in 3 strutture: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452</a:t>
            </a:r>
            <a:r>
              <a:rPr lang="it-IT" sz="1400" dirty="0"/>
              <a:t> (13,5%)   </a:t>
            </a:r>
            <a:r>
              <a:rPr lang="it-IT" sz="1400" dirty="0" err="1"/>
              <a:t>S.Pietro</a:t>
            </a:r>
            <a:r>
              <a:rPr lang="it-IT" sz="1400" dirty="0"/>
              <a:t> FBF (Municipio XV)</a:t>
            </a:r>
            <a:r>
              <a:rPr lang="it-IT" sz="1400" b="1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393</a:t>
            </a:r>
            <a:r>
              <a:rPr lang="it-IT" sz="1400" dirty="0"/>
              <a:t> (11,7%)   Policlinico Casilino (Municipio VI)</a:t>
            </a:r>
            <a:r>
              <a:rPr lang="it-IT" sz="1400" b="1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400" b="1" dirty="0"/>
              <a:t>335</a:t>
            </a:r>
            <a:r>
              <a:rPr lang="it-IT" sz="1400" dirty="0"/>
              <a:t> (10,0%)   S. Camillo Forlanini (Municipio XII)</a:t>
            </a:r>
            <a:r>
              <a:rPr lang="it-IT" sz="1400" b="1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400" b="1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it-IT" sz="1100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800" b="1" dirty="0"/>
              <a:t>64,2%</a:t>
            </a:r>
            <a:r>
              <a:rPr lang="it-IT" sz="1400" b="1" dirty="0"/>
              <a:t> </a:t>
            </a:r>
            <a:r>
              <a:rPr lang="it-IT" sz="1400" dirty="0"/>
              <a:t>donne con età&gt;35 anni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327D6B-D0B9-4E13-90F0-2F498461D2A7}" type="slidenum">
              <a:rPr lang="it-IT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2591780" y="881478"/>
            <a:ext cx="64087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dirty="0">
                <a:solidFill>
                  <a:srgbClr val="8E001C"/>
                </a:solidFill>
                <a:cs typeface="Arial" pitchFamily="34" charset="0"/>
              </a:rPr>
              <a:t>Aborti spontanei per struttura </a:t>
            </a:r>
          </a:p>
          <a:p>
            <a:pPr marL="0" indent="0" algn="ctr">
              <a:buNone/>
            </a:pPr>
            <a:r>
              <a:rPr lang="it-IT" sz="1600" dirty="0">
                <a:solidFill>
                  <a:srgbClr val="8E001C"/>
                </a:solidFill>
                <a:cs typeface="Arial" pitchFamily="34" charset="0"/>
              </a:rPr>
              <a:t>Anno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2447764" y="6050388"/>
            <a:ext cx="65527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i="1" dirty="0"/>
              <a:t>Fonte: Elaborazioni Ufficio di Statistica di Roma Capitale su dati Regione Lazio – Direzione Regionale Salute e Integrazione Sociosanitaria</a:t>
            </a:r>
          </a:p>
        </p:txBody>
      </p:sp>
      <p:sp>
        <p:nvSpPr>
          <p:cNvPr id="11" name="Titolo 3"/>
          <p:cNvSpPr>
            <a:spLocks noGrp="1"/>
          </p:cNvSpPr>
          <p:nvPr>
            <p:ph type="title"/>
          </p:nvPr>
        </p:nvSpPr>
        <p:spPr>
          <a:xfrm>
            <a:off x="14766" y="188640"/>
            <a:ext cx="9147001" cy="576064"/>
          </a:xfrm>
          <a:noFill/>
        </p:spPr>
        <p:txBody>
          <a:bodyPr/>
          <a:lstStyle/>
          <a:p>
            <a:r>
              <a:rPr lang="it-IT" dirty="0"/>
              <a:t>Salute e Sanità</a:t>
            </a:r>
            <a:br>
              <a:rPr lang="it-IT" dirty="0"/>
            </a:br>
            <a:r>
              <a:rPr lang="it-IT" sz="1600" b="0" i="1" dirty="0"/>
              <a:t>Municipi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F9B61C9-8C22-4A11-AD05-E4C2DE9CC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324140"/>
              </p:ext>
            </p:extLst>
          </p:nvPr>
        </p:nvGraphicFramePr>
        <p:xfrm>
          <a:off x="2537774" y="1529550"/>
          <a:ext cx="6408712" cy="442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Statistica_Roma_Città">
  <a:themeElements>
    <a:clrScheme name="Rob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003366"/>
      </a:accent1>
      <a:accent2>
        <a:srgbClr val="66B2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5CA1B9"/>
      </a:accent6>
      <a:hlink>
        <a:srgbClr val="006666"/>
      </a:hlink>
      <a:folHlink>
        <a:srgbClr val="CC00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atistica_Roma_Città">
  <a:themeElements>
    <a:clrScheme name="Rob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003366"/>
      </a:accent1>
      <a:accent2>
        <a:srgbClr val="66B2CC"/>
      </a:accent2>
      <a:accent3>
        <a:srgbClr val="FFFFFF"/>
      </a:accent3>
      <a:accent4>
        <a:srgbClr val="000000"/>
      </a:accent4>
      <a:accent5>
        <a:srgbClr val="AAADB8"/>
      </a:accent5>
      <a:accent6>
        <a:srgbClr val="5CA1B9"/>
      </a:accent6>
      <a:hlink>
        <a:srgbClr val="006666"/>
      </a:hlink>
      <a:folHlink>
        <a:srgbClr val="CC00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31558</TotalTime>
  <Words>910</Words>
  <Application>Microsoft Office PowerPoint</Application>
  <PresentationFormat>Presentazione su schermo (4:3)</PresentationFormat>
  <Paragraphs>175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Times</vt:lpstr>
      <vt:lpstr>Verdana</vt:lpstr>
      <vt:lpstr>Wingdings</vt:lpstr>
      <vt:lpstr>Statistica_Roma_Città</vt:lpstr>
      <vt:lpstr>2_Statistica_Roma_Città</vt:lpstr>
      <vt:lpstr>Presentazione standard di PowerPoint</vt:lpstr>
      <vt:lpstr>Salute e Sanità Municipi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Salute e Sanità Municipi</vt:lpstr>
      <vt:lpstr>Salute e Sanità Municipi</vt:lpstr>
      <vt:lpstr>Salute e Sanità Municipi</vt:lpstr>
      <vt:lpstr>Salute e Sanità Municipi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GIARRIZZO MARIA LETIZIA</cp:lastModifiedBy>
  <cp:revision>2467</cp:revision>
  <cp:lastPrinted>2016-08-01T08:21:09Z</cp:lastPrinted>
  <dcterms:created xsi:type="dcterms:W3CDTF">2013-02-06T17:11:53Z</dcterms:created>
  <dcterms:modified xsi:type="dcterms:W3CDTF">2023-08-04T08:25:43Z</dcterms:modified>
</cp:coreProperties>
</file>